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58" r:id="rId5"/>
    <p:sldId id="259" r:id="rId6"/>
    <p:sldId id="260" r:id="rId7"/>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8C9D"/>
    <a:srgbClr val="969696"/>
    <a:srgbClr val="C7999D"/>
    <a:srgbClr val="FFFFFF"/>
    <a:srgbClr val="B6A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23" autoAdjust="0"/>
    <p:restoredTop sz="94660"/>
  </p:normalViewPr>
  <p:slideViewPr>
    <p:cSldViewPr snapToGrid="0">
      <p:cViewPr>
        <p:scale>
          <a:sx n="75" d="100"/>
          <a:sy n="75" d="100"/>
        </p:scale>
        <p:origin x="2352" y="-5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A13A3E8-3A62-402C-A552-347F846DFA16}" type="datetimeFigureOut">
              <a:rPr kumimoji="1" lang="ja-JP" altLang="en-US" smtClean="0"/>
              <a:t>2025/4/8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A19D0F-C802-4F31-B844-4AF0F688A249}" type="slidenum">
              <a:rPr kumimoji="1" lang="ja-JP" altLang="en-US" smtClean="0"/>
              <a:t>‹#›</a:t>
            </a:fld>
            <a:endParaRPr kumimoji="1" lang="ja-JP" altLang="en-US"/>
          </a:p>
        </p:txBody>
      </p:sp>
    </p:spTree>
    <p:extLst>
      <p:ext uri="{BB962C8B-B14F-4D97-AF65-F5344CB8AC3E}">
        <p14:creationId xmlns:p14="http://schemas.microsoft.com/office/powerpoint/2010/main" val="2400261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A13A3E8-3A62-402C-A552-347F846DFA16}" type="datetimeFigureOut">
              <a:rPr kumimoji="1" lang="ja-JP" altLang="en-US" smtClean="0"/>
              <a:t>2025/4/8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A19D0F-C802-4F31-B844-4AF0F688A249}" type="slidenum">
              <a:rPr kumimoji="1" lang="ja-JP" altLang="en-US" smtClean="0"/>
              <a:t>‹#›</a:t>
            </a:fld>
            <a:endParaRPr kumimoji="1" lang="ja-JP" altLang="en-US"/>
          </a:p>
        </p:txBody>
      </p:sp>
    </p:spTree>
    <p:extLst>
      <p:ext uri="{BB962C8B-B14F-4D97-AF65-F5344CB8AC3E}">
        <p14:creationId xmlns:p14="http://schemas.microsoft.com/office/powerpoint/2010/main" val="612919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A13A3E8-3A62-402C-A552-347F846DFA16}" type="datetimeFigureOut">
              <a:rPr kumimoji="1" lang="ja-JP" altLang="en-US" smtClean="0"/>
              <a:t>2025/4/8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A19D0F-C802-4F31-B844-4AF0F688A249}" type="slidenum">
              <a:rPr kumimoji="1" lang="ja-JP" altLang="en-US" smtClean="0"/>
              <a:t>‹#›</a:t>
            </a:fld>
            <a:endParaRPr kumimoji="1" lang="ja-JP" altLang="en-US"/>
          </a:p>
        </p:txBody>
      </p:sp>
    </p:spTree>
    <p:extLst>
      <p:ext uri="{BB962C8B-B14F-4D97-AF65-F5344CB8AC3E}">
        <p14:creationId xmlns:p14="http://schemas.microsoft.com/office/powerpoint/2010/main" val="1965697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A13A3E8-3A62-402C-A552-347F846DFA16}" type="datetimeFigureOut">
              <a:rPr kumimoji="1" lang="ja-JP" altLang="en-US" smtClean="0"/>
              <a:t>2025/4/8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A19D0F-C802-4F31-B844-4AF0F688A249}" type="slidenum">
              <a:rPr kumimoji="1" lang="ja-JP" altLang="en-US" smtClean="0"/>
              <a:t>‹#›</a:t>
            </a:fld>
            <a:endParaRPr kumimoji="1" lang="ja-JP" altLang="en-US"/>
          </a:p>
        </p:txBody>
      </p:sp>
    </p:spTree>
    <p:extLst>
      <p:ext uri="{BB962C8B-B14F-4D97-AF65-F5344CB8AC3E}">
        <p14:creationId xmlns:p14="http://schemas.microsoft.com/office/powerpoint/2010/main" val="3245242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A13A3E8-3A62-402C-A552-347F846DFA16}" type="datetimeFigureOut">
              <a:rPr kumimoji="1" lang="ja-JP" altLang="en-US" smtClean="0"/>
              <a:t>2025/4/8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A19D0F-C802-4F31-B844-4AF0F688A249}" type="slidenum">
              <a:rPr kumimoji="1" lang="ja-JP" altLang="en-US" smtClean="0"/>
              <a:t>‹#›</a:t>
            </a:fld>
            <a:endParaRPr kumimoji="1" lang="ja-JP" altLang="en-US"/>
          </a:p>
        </p:txBody>
      </p:sp>
    </p:spTree>
    <p:extLst>
      <p:ext uri="{BB962C8B-B14F-4D97-AF65-F5344CB8AC3E}">
        <p14:creationId xmlns:p14="http://schemas.microsoft.com/office/powerpoint/2010/main" val="1681343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A13A3E8-3A62-402C-A552-347F846DFA16}" type="datetimeFigureOut">
              <a:rPr kumimoji="1" lang="ja-JP" altLang="en-US" smtClean="0"/>
              <a:t>2025/4/8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A19D0F-C802-4F31-B844-4AF0F688A249}" type="slidenum">
              <a:rPr kumimoji="1" lang="ja-JP" altLang="en-US" smtClean="0"/>
              <a:t>‹#›</a:t>
            </a:fld>
            <a:endParaRPr kumimoji="1" lang="ja-JP" altLang="en-US"/>
          </a:p>
        </p:txBody>
      </p:sp>
    </p:spTree>
    <p:extLst>
      <p:ext uri="{BB962C8B-B14F-4D97-AF65-F5344CB8AC3E}">
        <p14:creationId xmlns:p14="http://schemas.microsoft.com/office/powerpoint/2010/main" val="1312947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A13A3E8-3A62-402C-A552-347F846DFA16}" type="datetimeFigureOut">
              <a:rPr kumimoji="1" lang="ja-JP" altLang="en-US" smtClean="0"/>
              <a:t>2025/4/8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CA19D0F-C802-4F31-B844-4AF0F688A249}" type="slidenum">
              <a:rPr kumimoji="1" lang="ja-JP" altLang="en-US" smtClean="0"/>
              <a:t>‹#›</a:t>
            </a:fld>
            <a:endParaRPr kumimoji="1" lang="ja-JP" altLang="en-US"/>
          </a:p>
        </p:txBody>
      </p:sp>
    </p:spTree>
    <p:extLst>
      <p:ext uri="{BB962C8B-B14F-4D97-AF65-F5344CB8AC3E}">
        <p14:creationId xmlns:p14="http://schemas.microsoft.com/office/powerpoint/2010/main" val="1073447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A13A3E8-3A62-402C-A552-347F846DFA16}" type="datetimeFigureOut">
              <a:rPr kumimoji="1" lang="ja-JP" altLang="en-US" smtClean="0"/>
              <a:t>2025/4/8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CA19D0F-C802-4F31-B844-4AF0F688A249}" type="slidenum">
              <a:rPr kumimoji="1" lang="ja-JP" altLang="en-US" smtClean="0"/>
              <a:t>‹#›</a:t>
            </a:fld>
            <a:endParaRPr kumimoji="1" lang="ja-JP" altLang="en-US"/>
          </a:p>
        </p:txBody>
      </p:sp>
    </p:spTree>
    <p:extLst>
      <p:ext uri="{BB962C8B-B14F-4D97-AF65-F5344CB8AC3E}">
        <p14:creationId xmlns:p14="http://schemas.microsoft.com/office/powerpoint/2010/main" val="1733472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13A3E8-3A62-402C-A552-347F846DFA16}" type="datetimeFigureOut">
              <a:rPr kumimoji="1" lang="ja-JP" altLang="en-US" smtClean="0"/>
              <a:t>2025/4/8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CA19D0F-C802-4F31-B844-4AF0F688A249}" type="slidenum">
              <a:rPr kumimoji="1" lang="ja-JP" altLang="en-US" smtClean="0"/>
              <a:t>‹#›</a:t>
            </a:fld>
            <a:endParaRPr kumimoji="1" lang="ja-JP" altLang="en-US"/>
          </a:p>
        </p:txBody>
      </p:sp>
    </p:spTree>
    <p:extLst>
      <p:ext uri="{BB962C8B-B14F-4D97-AF65-F5344CB8AC3E}">
        <p14:creationId xmlns:p14="http://schemas.microsoft.com/office/powerpoint/2010/main" val="2163724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A13A3E8-3A62-402C-A552-347F846DFA16}" type="datetimeFigureOut">
              <a:rPr kumimoji="1" lang="ja-JP" altLang="en-US" smtClean="0"/>
              <a:t>2025/4/8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A19D0F-C802-4F31-B844-4AF0F688A249}" type="slidenum">
              <a:rPr kumimoji="1" lang="ja-JP" altLang="en-US" smtClean="0"/>
              <a:t>‹#›</a:t>
            </a:fld>
            <a:endParaRPr kumimoji="1" lang="ja-JP" altLang="en-US"/>
          </a:p>
        </p:txBody>
      </p:sp>
    </p:spTree>
    <p:extLst>
      <p:ext uri="{BB962C8B-B14F-4D97-AF65-F5344CB8AC3E}">
        <p14:creationId xmlns:p14="http://schemas.microsoft.com/office/powerpoint/2010/main" val="2576317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A13A3E8-3A62-402C-A552-347F846DFA16}" type="datetimeFigureOut">
              <a:rPr kumimoji="1" lang="ja-JP" altLang="en-US" smtClean="0"/>
              <a:t>2025/4/8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A19D0F-C802-4F31-B844-4AF0F688A249}" type="slidenum">
              <a:rPr kumimoji="1" lang="ja-JP" altLang="en-US" smtClean="0"/>
              <a:t>‹#›</a:t>
            </a:fld>
            <a:endParaRPr kumimoji="1" lang="ja-JP" altLang="en-US"/>
          </a:p>
        </p:txBody>
      </p:sp>
    </p:spTree>
    <p:extLst>
      <p:ext uri="{BB962C8B-B14F-4D97-AF65-F5344CB8AC3E}">
        <p14:creationId xmlns:p14="http://schemas.microsoft.com/office/powerpoint/2010/main" val="1883590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A13A3E8-3A62-402C-A552-347F846DFA16}" type="datetimeFigureOut">
              <a:rPr kumimoji="1" lang="ja-JP" altLang="en-US" smtClean="0"/>
              <a:t>2025/4/8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CA19D0F-C802-4F31-B844-4AF0F688A249}" type="slidenum">
              <a:rPr kumimoji="1" lang="ja-JP" altLang="en-US" smtClean="0"/>
              <a:t>‹#›</a:t>
            </a:fld>
            <a:endParaRPr kumimoji="1" lang="ja-JP" altLang="en-US"/>
          </a:p>
        </p:txBody>
      </p:sp>
    </p:spTree>
    <p:extLst>
      <p:ext uri="{BB962C8B-B14F-4D97-AF65-F5344CB8AC3E}">
        <p14:creationId xmlns:p14="http://schemas.microsoft.com/office/powerpoint/2010/main" val="42134395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mailto:info@jccollege.ac.jp"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www.jccollege.ac.jp/"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四角形: 角を丸くする 16">
            <a:extLst>
              <a:ext uri="{FF2B5EF4-FFF2-40B4-BE49-F238E27FC236}">
                <a16:creationId xmlns:a16="http://schemas.microsoft.com/office/drawing/2014/main" id="{6971C76D-3F5B-432F-90DC-859FC708AB9E}"/>
              </a:ext>
            </a:extLst>
          </p:cNvPr>
          <p:cNvSpPr/>
          <p:nvPr/>
        </p:nvSpPr>
        <p:spPr>
          <a:xfrm>
            <a:off x="1131376" y="1711367"/>
            <a:ext cx="4822701" cy="819150"/>
          </a:xfrm>
          <a:prstGeom prst="roundRect">
            <a:avLst/>
          </a:prstGeom>
          <a:noFill/>
          <a:ln w="38100">
            <a:solidFill>
              <a:srgbClr val="D48C9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ja-JP" altLang="en-US" dirty="0"/>
          </a:p>
        </p:txBody>
      </p:sp>
      <p:sp>
        <p:nvSpPr>
          <p:cNvPr id="15" name="Rectangle 15">
            <a:extLst>
              <a:ext uri="{FF2B5EF4-FFF2-40B4-BE49-F238E27FC236}">
                <a16:creationId xmlns:a16="http://schemas.microsoft.com/office/drawing/2014/main" id="{8771C518-F016-4FE3-AE17-0AB67920E2D3}"/>
              </a:ext>
            </a:extLst>
          </p:cNvPr>
          <p:cNvSpPr>
            <a:spLocks noChangeArrowheads="1"/>
          </p:cNvSpPr>
          <p:nvPr/>
        </p:nvSpPr>
        <p:spPr bwMode="auto">
          <a:xfrm>
            <a:off x="1621939" y="1316603"/>
            <a:ext cx="4034942"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kumimoji="0" lang="en-US" altLang="zh-CN" sz="13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a:t>
            </a:r>
            <a:r>
              <a:rPr kumimoji="0" lang="en-US" altLang="ja-JP" sz="13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6</a:t>
            </a:r>
            <a:r>
              <a:rPr kumimoji="0" lang="zh-CN" altLang="en-US" sz="13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ja-JP" altLang="en-US" sz="1300" b="1"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300" b="1" dirty="0">
                <a:latin typeface="HG丸ｺﾞｼｯｸM-PRO" panose="020F0600000000000000" pitchFamily="50" charset="-128"/>
                <a:ea typeface="HG丸ｺﾞｼｯｸM-PRO" panose="020F0600000000000000" pitchFamily="50" charset="-128"/>
                <a:cs typeface="Times New Roman" panose="02020603050405020304" pitchFamily="18" charset="0"/>
              </a:rPr>
              <a:t>2025</a:t>
            </a:r>
            <a:r>
              <a:rPr lang="ja-JP" altLang="en-US" sz="1300" b="1" dirty="0">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sz="1300" b="1" dirty="0">
                <a:latin typeface="HG丸ｺﾞｼｯｸM-PRO" panose="020F0600000000000000" pitchFamily="50" charset="-128"/>
                <a:ea typeface="HG丸ｺﾞｼｯｸM-PRO" panose="020F0600000000000000" pitchFamily="50" charset="-128"/>
                <a:cs typeface="Times New Roman" panose="02020603050405020304" pitchFamily="18" charset="0"/>
              </a:rPr>
              <a:t>10</a:t>
            </a:r>
            <a:r>
              <a:rPr lang="ja-JP" altLang="en-US" sz="1300" b="1" dirty="0">
                <a:latin typeface="HG丸ｺﾞｼｯｸM-PRO" panose="020F0600000000000000" pitchFamily="50" charset="-128"/>
                <a:ea typeface="HG丸ｺﾞｼｯｸM-PRO" panose="020F0600000000000000" pitchFamily="50" charset="-128"/>
                <a:cs typeface="Times New Roman" panose="02020603050405020304" pitchFamily="18" charset="0"/>
              </a:rPr>
              <a:t>月、</a:t>
            </a:r>
            <a:r>
              <a:rPr lang="en-US" altLang="ja-JP" sz="1300" b="1" dirty="0">
                <a:latin typeface="HG丸ｺﾞｼｯｸM-PRO" panose="020F0600000000000000" pitchFamily="50" charset="-128"/>
                <a:ea typeface="HG丸ｺﾞｼｯｸM-PRO" panose="020F0600000000000000" pitchFamily="50" charset="-128"/>
                <a:cs typeface="Times New Roman" panose="02020603050405020304" pitchFamily="18" charset="0"/>
              </a:rPr>
              <a:t>2026</a:t>
            </a:r>
            <a:r>
              <a:rPr lang="ja-JP" altLang="en-US" sz="1300" b="1" dirty="0">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sz="1300" b="1"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en-US" sz="1300" b="1" dirty="0">
                <a:latin typeface="HG丸ｺﾞｼｯｸM-PRO" panose="020F0600000000000000" pitchFamily="50" charset="-128"/>
                <a:ea typeface="HG丸ｺﾞｼｯｸM-PRO" panose="020F0600000000000000" pitchFamily="50" charset="-128"/>
                <a:cs typeface="Times New Roman" panose="02020603050405020304" pitchFamily="18" charset="0"/>
              </a:rPr>
              <a:t>月入学）</a:t>
            </a:r>
            <a:endParaRPr kumimoji="0" lang="ja-JP" altLang="en-US" sz="1300" b="0" i="0" u="non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p:txBody>
      </p:sp>
      <p:sp>
        <p:nvSpPr>
          <p:cNvPr id="16" name="Rectangle 16">
            <a:extLst>
              <a:ext uri="{FF2B5EF4-FFF2-40B4-BE49-F238E27FC236}">
                <a16:creationId xmlns:a16="http://schemas.microsoft.com/office/drawing/2014/main" id="{131D03C0-A91A-4CDA-8534-35FAA691CA22}"/>
              </a:ext>
            </a:extLst>
          </p:cNvPr>
          <p:cNvSpPr>
            <a:spLocks noChangeArrowheads="1"/>
          </p:cNvSpPr>
          <p:nvPr/>
        </p:nvSpPr>
        <p:spPr bwMode="auto">
          <a:xfrm>
            <a:off x="1246183" y="1705166"/>
            <a:ext cx="4599483"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zh-CN" altLang="ja-JP" sz="48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留学生募集要項</a:t>
            </a:r>
            <a:endParaRPr kumimoji="0" lang="ja-JP" altLang="ja-JP" sz="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9" name="Rectangle 17">
            <a:extLst>
              <a:ext uri="{FF2B5EF4-FFF2-40B4-BE49-F238E27FC236}">
                <a16:creationId xmlns:a16="http://schemas.microsoft.com/office/drawing/2014/main" id="{A0EDA361-63ED-4A95-8B4F-1B9151C698E9}"/>
              </a:ext>
            </a:extLst>
          </p:cNvPr>
          <p:cNvSpPr>
            <a:spLocks noChangeArrowheads="1"/>
          </p:cNvSpPr>
          <p:nvPr/>
        </p:nvSpPr>
        <p:spPr bwMode="auto">
          <a:xfrm>
            <a:off x="77169" y="2857071"/>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2000" b="0" i="0" u="none" strike="noStrike" cap="none" normalizeH="0" baseline="0" dirty="0">
                <a:ln>
                  <a:noFill/>
                </a:ln>
                <a:solidFill>
                  <a:schemeClr val="tx1"/>
                </a:solidFill>
                <a:effectLst/>
                <a:latin typeface="DengXian" panose="02010600030101010101" pitchFamily="2" charset="-122"/>
                <a:ea typeface="DengXian" panose="02010600030101010101" pitchFamily="2" charset="-122"/>
                <a:cs typeface="Times New Roman" panose="02020603050405020304" pitchFamily="18" charset="0"/>
              </a:rPr>
              <a:t>Admissions Information for International Students</a:t>
            </a:r>
            <a:endParaRPr kumimoji="0" lang="en-US" altLang="ja-JP" sz="1800" b="0" i="0" u="none" strike="noStrike" cap="none" normalizeH="0" baseline="0" dirty="0">
              <a:ln>
                <a:noFill/>
              </a:ln>
              <a:solidFill>
                <a:schemeClr val="tx1"/>
              </a:solidFill>
              <a:effectLst/>
              <a:latin typeface="Arial" panose="020B0604020202020204" pitchFamily="34" charset="0"/>
            </a:endParaRPr>
          </a:p>
        </p:txBody>
      </p:sp>
      <p:pic>
        <p:nvPicPr>
          <p:cNvPr id="21" name="図 20">
            <a:extLst>
              <a:ext uri="{FF2B5EF4-FFF2-40B4-BE49-F238E27FC236}">
                <a16:creationId xmlns:a16="http://schemas.microsoft.com/office/drawing/2014/main" id="{4BD4AE26-CDD7-4D6D-BF11-F1710F5DC6E0}"/>
              </a:ext>
            </a:extLst>
          </p:cNvPr>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5082766" y="-27126"/>
            <a:ext cx="1775234" cy="1076781"/>
          </a:xfrm>
          <a:prstGeom prst="rect">
            <a:avLst/>
          </a:prstGeom>
        </p:spPr>
      </p:pic>
      <p:pic>
        <p:nvPicPr>
          <p:cNvPr id="23" name="図 22">
            <a:extLst>
              <a:ext uri="{FF2B5EF4-FFF2-40B4-BE49-F238E27FC236}">
                <a16:creationId xmlns:a16="http://schemas.microsoft.com/office/drawing/2014/main" id="{A040D357-24CB-4E3F-AB72-2FC9A47FC7A8}"/>
              </a:ext>
            </a:extLst>
          </p:cNvPr>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9050" y="8775817"/>
            <a:ext cx="1874520" cy="1139708"/>
          </a:xfrm>
          <a:prstGeom prst="rect">
            <a:avLst/>
          </a:prstGeom>
        </p:spPr>
      </p:pic>
      <p:pic>
        <p:nvPicPr>
          <p:cNvPr id="2068" name="図 24" descr="logo">
            <a:extLst>
              <a:ext uri="{FF2B5EF4-FFF2-40B4-BE49-F238E27FC236}">
                <a16:creationId xmlns:a16="http://schemas.microsoft.com/office/drawing/2014/main" id="{DF8E5CE3-9239-4429-A2D5-B1D3E197807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4864" y="7105884"/>
            <a:ext cx="2720975" cy="881063"/>
          </a:xfrm>
          <a:prstGeom prst="rect">
            <a:avLst/>
          </a:prstGeom>
          <a:noFill/>
          <a:extLst>
            <a:ext uri="{909E8E84-426E-40DD-AFC4-6F175D3DCCD1}">
              <a14:hiddenFill xmlns:a14="http://schemas.microsoft.com/office/drawing/2010/main">
                <a:solidFill>
                  <a:srgbClr val="FFFFFF"/>
                </a:solidFill>
              </a14:hiddenFill>
            </a:ext>
          </a:extLst>
        </p:spPr>
      </p:pic>
      <p:pic>
        <p:nvPicPr>
          <p:cNvPr id="2069" name="図 23" descr="樱花-2文字なし">
            <a:extLst>
              <a:ext uri="{FF2B5EF4-FFF2-40B4-BE49-F238E27FC236}">
                <a16:creationId xmlns:a16="http://schemas.microsoft.com/office/drawing/2014/main" id="{3E50FBAC-F200-4228-A306-710090B1820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89465" y="7053893"/>
            <a:ext cx="1249363" cy="939800"/>
          </a:xfrm>
          <a:prstGeom prst="rect">
            <a:avLst/>
          </a:prstGeom>
          <a:noFill/>
          <a:extLst>
            <a:ext uri="{909E8E84-426E-40DD-AFC4-6F175D3DCCD1}">
              <a14:hiddenFill xmlns:a14="http://schemas.microsoft.com/office/drawing/2010/main">
                <a:solidFill>
                  <a:srgbClr val="FFFFFF"/>
                </a:solidFill>
              </a14:hiddenFill>
            </a:ext>
          </a:extLst>
        </p:spPr>
      </p:pic>
      <p:sp>
        <p:nvSpPr>
          <p:cNvPr id="30" name="フローチャート: 端子 29">
            <a:extLst>
              <a:ext uri="{FF2B5EF4-FFF2-40B4-BE49-F238E27FC236}">
                <a16:creationId xmlns:a16="http://schemas.microsoft.com/office/drawing/2014/main" id="{BED1A9D2-7B94-41B4-B6C3-AE57EC99A183}"/>
              </a:ext>
            </a:extLst>
          </p:cNvPr>
          <p:cNvSpPr/>
          <p:nvPr/>
        </p:nvSpPr>
        <p:spPr>
          <a:xfrm>
            <a:off x="2747962" y="8080910"/>
            <a:ext cx="1381125" cy="323850"/>
          </a:xfrm>
          <a:prstGeom prst="flowChartTerminator">
            <a:avLst/>
          </a:prstGeom>
          <a:noFill/>
          <a:ln w="19050">
            <a:solidFill>
              <a:srgbClr val="D48C9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cxnSp>
        <p:nvCxnSpPr>
          <p:cNvPr id="31" name="直線コネクタ 30">
            <a:extLst>
              <a:ext uri="{FF2B5EF4-FFF2-40B4-BE49-F238E27FC236}">
                <a16:creationId xmlns:a16="http://schemas.microsoft.com/office/drawing/2014/main" id="{DEB72EC4-9711-4003-A038-A2DD7921BEBB}"/>
              </a:ext>
            </a:extLst>
          </p:cNvPr>
          <p:cNvCxnSpPr>
            <a:cxnSpLocks/>
          </p:cNvCxnSpPr>
          <p:nvPr/>
        </p:nvCxnSpPr>
        <p:spPr>
          <a:xfrm>
            <a:off x="2495550" y="9955530"/>
            <a:ext cx="2000250" cy="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6" name="Rectangle 22">
            <a:extLst>
              <a:ext uri="{FF2B5EF4-FFF2-40B4-BE49-F238E27FC236}">
                <a16:creationId xmlns:a16="http://schemas.microsoft.com/office/drawing/2014/main" id="{44843038-75AB-447E-BFDE-AD32A1B5DDB4}"/>
              </a:ext>
            </a:extLst>
          </p:cNvPr>
          <p:cNvSpPr>
            <a:spLocks noChangeArrowheads="1"/>
          </p:cNvSpPr>
          <p:nvPr/>
        </p:nvSpPr>
        <p:spPr bwMode="auto">
          <a:xfrm>
            <a:off x="647700" y="592455"/>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8" name="Rectangle 24">
            <a:extLst>
              <a:ext uri="{FF2B5EF4-FFF2-40B4-BE49-F238E27FC236}">
                <a16:creationId xmlns:a16="http://schemas.microsoft.com/office/drawing/2014/main" id="{20F864F6-B415-4837-8AB3-85E2ED955A68}"/>
              </a:ext>
            </a:extLst>
          </p:cNvPr>
          <p:cNvSpPr>
            <a:spLocks noChangeArrowheads="1"/>
          </p:cNvSpPr>
          <p:nvPr/>
        </p:nvSpPr>
        <p:spPr bwMode="auto">
          <a:xfrm>
            <a:off x="26437" y="8531952"/>
            <a:ext cx="66960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1651000"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HGS創英角ﾎﾟｯﾌﾟ体" panose="040B0A00000000000000" pitchFamily="50" charset="-128"/>
                <a:ea typeface="HGS創英角ﾎﾟｯﾌﾟ体" panose="040B0A00000000000000" pitchFamily="50" charset="-128"/>
                <a:cs typeface="Times New Roman" panose="02020603050405020304" pitchFamily="18" charset="0"/>
              </a:rPr>
              <a:t>　　　　</a:t>
            </a:r>
            <a:r>
              <a:rPr kumimoji="0" lang="zh-CN" altLang="ja-JP" sz="1200" b="0" i="0" u="none" strike="noStrike" cap="none" normalizeH="0" baseline="0" dirty="0">
                <a:ln>
                  <a:noFill/>
                </a:ln>
                <a:solidFill>
                  <a:schemeClr val="tx1"/>
                </a:solidFill>
                <a:effectLst/>
                <a:latin typeface="HGS創英角ﾎﾟｯﾌﾟ体" panose="040B0A00000000000000" pitchFamily="50" charset="-128"/>
                <a:ea typeface="HGS創英角ﾎﾟｯﾌﾟ体" panose="040B0A00000000000000" pitchFamily="50" charset="-128"/>
                <a:cs typeface="Times New Roman" panose="02020603050405020304" pitchFamily="18" charset="0"/>
              </a:rPr>
              <a:t>日中文化芸術専門学校　入学課</a:t>
            </a:r>
            <a:endParaRPr lang="en-US" altLang="zh-CN" sz="1200" dirty="0"/>
          </a:p>
          <a:p>
            <a:pPr marL="0" marR="0" lvl="0" indent="1651000" defTabSz="914400" rtl="0" eaLnBrk="0" fontAlgn="base" latinLnBrk="0" hangingPunct="0">
              <a:lnSpc>
                <a:spcPct val="100000"/>
              </a:lnSpc>
              <a:spcBef>
                <a:spcPct val="0"/>
              </a:spcBef>
              <a:spcAft>
                <a:spcPct val="0"/>
              </a:spcAft>
              <a:buClrTx/>
              <a:buSzTx/>
              <a:buFontTx/>
              <a:buNone/>
              <a:tabLst/>
            </a:pPr>
            <a:r>
              <a:rPr kumimoji="0" lang="zh-CN" altLang="ja-JP" sz="12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kumimoji="0" lang="en-US" altLang="zh-CN" sz="12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543</a:t>
            </a:r>
            <a:r>
              <a:rPr kumimoji="0" lang="zh-CN" altLang="en-US" sz="12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kumimoji="0" lang="en-US" altLang="zh-CN" sz="12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0052</a:t>
            </a:r>
            <a:r>
              <a:rPr kumimoji="0" lang="zh-CN" altLang="en-US" sz="12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　大阪府大阪市天王寺区大道</a:t>
            </a:r>
            <a:r>
              <a:rPr kumimoji="0" lang="en-US" altLang="zh-CN" sz="12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3</a:t>
            </a:r>
            <a:r>
              <a:rPr kumimoji="0" lang="zh-CN" altLang="en-US" sz="12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kumimoji="0" lang="en-US" altLang="zh-CN" sz="12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5</a:t>
            </a:r>
            <a:r>
              <a:rPr kumimoji="0" lang="zh-CN" altLang="en-US" sz="12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kumimoji="0" lang="en-US" altLang="zh-CN" sz="12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11</a:t>
            </a:r>
            <a:endParaRPr kumimoji="0" lang="en-US" altLang="ja-JP" sz="1200" b="0" i="0" u="none" strike="noStrike" cap="none" normalizeH="0" baseline="0" dirty="0">
              <a:ln>
                <a:noFill/>
              </a:ln>
              <a:solidFill>
                <a:schemeClr val="tx1"/>
              </a:solidFill>
              <a:effectLst/>
            </a:endParaRPr>
          </a:p>
        </p:txBody>
      </p:sp>
      <p:sp>
        <p:nvSpPr>
          <p:cNvPr id="29" name="Rectangle 25">
            <a:extLst>
              <a:ext uri="{FF2B5EF4-FFF2-40B4-BE49-F238E27FC236}">
                <a16:creationId xmlns:a16="http://schemas.microsoft.com/office/drawing/2014/main" id="{67EF2044-81C4-4DE9-8732-037510EB5F00}"/>
              </a:ext>
            </a:extLst>
          </p:cNvPr>
          <p:cNvSpPr>
            <a:spLocks noChangeArrowheads="1"/>
          </p:cNvSpPr>
          <p:nvPr/>
        </p:nvSpPr>
        <p:spPr bwMode="auto">
          <a:xfrm>
            <a:off x="901315" y="8905006"/>
            <a:ext cx="519725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1200" b="0" i="0"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TEL</a:t>
            </a:r>
            <a:r>
              <a:rPr kumimoji="0" lang="ja-JP" altLang="en-US" sz="1200" b="0" i="0"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kumimoji="0" lang="en-US" altLang="ja-JP" sz="1200" b="0" i="0"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06</a:t>
            </a:r>
            <a:r>
              <a:rPr kumimoji="0" lang="ja-JP" altLang="en-US" sz="1200" b="0" i="0"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kumimoji="0" lang="en-US" altLang="ja-JP" sz="1200" b="0" i="0"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6796</a:t>
            </a:r>
            <a:r>
              <a:rPr kumimoji="0" lang="ja-JP" altLang="en-US" sz="1200" b="0" i="0"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kumimoji="0" lang="en-US" altLang="ja-JP" sz="1200" b="0" i="0"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8266</a:t>
            </a:r>
            <a:r>
              <a:rPr kumimoji="0" lang="ja-JP" altLang="en-US" sz="12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kumimoji="0" lang="en-US" altLang="ja-JP" sz="12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FAX</a:t>
            </a:r>
            <a:r>
              <a:rPr kumimoji="0" lang="ja-JP" altLang="en-US" sz="12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kumimoji="0" lang="en-US" altLang="ja-JP" sz="12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06</a:t>
            </a:r>
            <a:r>
              <a:rPr kumimoji="0" lang="ja-JP" altLang="en-US" sz="12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kumimoji="0" lang="en-US" altLang="ja-JP" sz="12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6796</a:t>
            </a:r>
            <a:r>
              <a:rPr kumimoji="0" lang="ja-JP" altLang="en-US" sz="12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kumimoji="0" lang="en-US" altLang="ja-JP" sz="12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8261</a:t>
            </a:r>
            <a:endParaRPr kumimoji="0" lang="en-US" altLang="ja-JP" sz="12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1200" b="0" i="0" u="sng" strike="noStrike" cap="none" normalizeH="0" baseline="0" dirty="0">
                <a:ln>
                  <a:noFill/>
                </a:ln>
                <a:solidFill>
                  <a:srgbClr val="0000FF"/>
                </a:solidFill>
                <a:effectLst/>
                <a:latin typeface="BIZ UDP明朝 Medium" panose="02020500000000000000" pitchFamily="18" charset="-128"/>
                <a:ea typeface="BIZ UDP明朝 Medium" panose="02020500000000000000" pitchFamily="18" charset="-128"/>
                <a:cs typeface="Times New Roman" panose="02020603050405020304" pitchFamily="18" charset="0"/>
                <a:hlinkClick r:id="rId6"/>
              </a:rPr>
              <a:t>http://www.jccollege.ac.jp/</a:t>
            </a:r>
            <a:r>
              <a:rPr kumimoji="0" lang="ja-JP" altLang="en-US" sz="12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　　　　　</a:t>
            </a:r>
            <a:r>
              <a:rPr kumimoji="0" lang="en-US" altLang="ja-JP" sz="12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E-mail</a:t>
            </a:r>
            <a:r>
              <a:rPr kumimoji="0" lang="ja-JP" altLang="en-US" sz="1200" b="0" i="0" u="none" strike="noStrike" cap="none" normalizeH="0" baseline="0" dirty="0">
                <a:ln>
                  <a:noFill/>
                </a:ln>
                <a:solidFill>
                  <a:schemeClr val="tx1"/>
                </a:solidFill>
                <a:effectLst/>
                <a:latin typeface="BIZ UDP明朝 Medium" panose="02020500000000000000" pitchFamily="18" charset="-128"/>
                <a:ea typeface="BIZ UDP明朝 Medium" panose="02020500000000000000" pitchFamily="18" charset="-128"/>
                <a:cs typeface="Times New Roman" panose="02020603050405020304" pitchFamily="18" charset="0"/>
              </a:rPr>
              <a:t>：</a:t>
            </a:r>
            <a:r>
              <a:rPr kumimoji="0" lang="en-US" altLang="ja-JP" sz="1200" b="0" i="0" u="sng" strike="noStrike" cap="none" normalizeH="0" baseline="0" dirty="0">
                <a:ln>
                  <a:noFill/>
                </a:ln>
                <a:solidFill>
                  <a:srgbClr val="0000FF"/>
                </a:solidFill>
                <a:effectLst/>
                <a:latin typeface="BIZ UDP明朝 Medium" panose="02020500000000000000" pitchFamily="18" charset="-128"/>
                <a:ea typeface="BIZ UDP明朝 Medium" panose="02020500000000000000" pitchFamily="18" charset="-128"/>
                <a:cs typeface="Times New Roman" panose="02020603050405020304" pitchFamily="18" charset="0"/>
                <a:hlinkClick r:id="rId7"/>
              </a:rPr>
              <a:t>info@</a:t>
            </a:r>
            <a:r>
              <a:rPr kumimoji="0" lang="en-US" altLang="ja-JP" sz="1200" b="0" i="0" strike="noStrike" cap="none" normalizeH="0" baseline="0" dirty="0">
                <a:ln>
                  <a:noFill/>
                </a:ln>
                <a:solidFill>
                  <a:srgbClr val="0000FF"/>
                </a:solidFill>
                <a:effectLst/>
                <a:latin typeface="BIZ UDP明朝 Medium" panose="02020500000000000000" pitchFamily="18" charset="-128"/>
                <a:ea typeface="BIZ UDP明朝 Medium" panose="02020500000000000000" pitchFamily="18" charset="-128"/>
                <a:cs typeface="Times New Roman" panose="02020603050405020304" pitchFamily="18" charset="0"/>
                <a:hlinkClick r:id="rId7"/>
              </a:rPr>
              <a:t>jccollege</a:t>
            </a:r>
            <a:r>
              <a:rPr kumimoji="0" lang="en-US" altLang="ja-JP" sz="1200" b="0" i="0" u="sng" strike="noStrike" cap="none" normalizeH="0" baseline="0" dirty="0">
                <a:ln>
                  <a:noFill/>
                </a:ln>
                <a:solidFill>
                  <a:srgbClr val="0000FF"/>
                </a:solidFill>
                <a:effectLst/>
                <a:latin typeface="BIZ UDP明朝 Medium" panose="02020500000000000000" pitchFamily="18" charset="-128"/>
                <a:ea typeface="BIZ UDP明朝 Medium" panose="02020500000000000000" pitchFamily="18" charset="-128"/>
                <a:cs typeface="Times New Roman" panose="02020603050405020304" pitchFamily="18" charset="0"/>
                <a:hlinkClick r:id="rId7"/>
              </a:rPr>
              <a:t>.ac.jp</a:t>
            </a:r>
            <a:endParaRPr kumimoji="0" lang="en-US" altLang="ja-JP" sz="1200" b="0" i="0" u="none" strike="noStrike" cap="none" normalizeH="0" baseline="0" dirty="0">
              <a:ln>
                <a:noFill/>
              </a:ln>
              <a:solidFill>
                <a:schemeClr val="tx1"/>
              </a:solidFill>
              <a:effectLst/>
              <a:latin typeface="Arial" panose="020B0604020202020204" pitchFamily="34" charset="0"/>
            </a:endParaRPr>
          </a:p>
        </p:txBody>
      </p:sp>
      <p:sp>
        <p:nvSpPr>
          <p:cNvPr id="2" name="文本框 1">
            <a:extLst>
              <a:ext uri="{FF2B5EF4-FFF2-40B4-BE49-F238E27FC236}">
                <a16:creationId xmlns:a16="http://schemas.microsoft.com/office/drawing/2014/main" id="{6DDE9C4D-6FAC-594B-AE51-D82F24A11133}"/>
              </a:ext>
            </a:extLst>
          </p:cNvPr>
          <p:cNvSpPr txBox="1"/>
          <p:nvPr/>
        </p:nvSpPr>
        <p:spPr>
          <a:xfrm>
            <a:off x="2831630" y="8096983"/>
            <a:ext cx="1828800" cy="307777"/>
          </a:xfrm>
          <a:prstGeom prst="rect">
            <a:avLst/>
          </a:prstGeom>
          <a:noFill/>
        </p:spPr>
        <p:txBody>
          <a:bodyPr wrap="square" rtlCol="0">
            <a:spAutoFit/>
          </a:bodyPr>
          <a:lstStyle/>
          <a:p>
            <a:pPr algn="l"/>
            <a:r>
              <a:rPr lang="zh-CN" altLang="en-US" sz="1400" dirty="0">
                <a:latin typeface="DengXian" panose="02010600030101010101" pitchFamily="2" charset="-122"/>
                <a:ea typeface="DengXian" panose="02010600030101010101" pitchFamily="2" charset="-122"/>
              </a:rPr>
              <a:t>お問い合わせ</a:t>
            </a:r>
          </a:p>
        </p:txBody>
      </p:sp>
    </p:spTree>
    <p:extLst>
      <p:ext uri="{BB962C8B-B14F-4D97-AF65-F5344CB8AC3E}">
        <p14:creationId xmlns:p14="http://schemas.microsoft.com/office/powerpoint/2010/main" val="2651744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表 22">
            <a:extLst>
              <a:ext uri="{FF2B5EF4-FFF2-40B4-BE49-F238E27FC236}">
                <a16:creationId xmlns:a16="http://schemas.microsoft.com/office/drawing/2014/main" id="{5576DCE8-C39C-46AA-8462-7ED682F0A06F}"/>
              </a:ext>
            </a:extLst>
          </p:cNvPr>
          <p:cNvGraphicFramePr>
            <a:graphicFrameLocks noGrp="1"/>
          </p:cNvGraphicFramePr>
          <p:nvPr>
            <p:extLst>
              <p:ext uri="{D42A27DB-BD31-4B8C-83A1-F6EECF244321}">
                <p14:modId xmlns:p14="http://schemas.microsoft.com/office/powerpoint/2010/main" val="4219745241"/>
              </p:ext>
            </p:extLst>
          </p:nvPr>
        </p:nvGraphicFramePr>
        <p:xfrm>
          <a:off x="419100" y="626481"/>
          <a:ext cx="6019800" cy="746727"/>
        </p:xfrm>
        <a:graphic>
          <a:graphicData uri="http://schemas.openxmlformats.org/drawingml/2006/table">
            <a:tbl>
              <a:tblPr/>
              <a:tblGrid>
                <a:gridCol w="1775460">
                  <a:extLst>
                    <a:ext uri="{9D8B030D-6E8A-4147-A177-3AD203B41FA5}">
                      <a16:colId xmlns:a16="http://schemas.microsoft.com/office/drawing/2014/main" val="4292487088"/>
                    </a:ext>
                  </a:extLst>
                </a:gridCol>
                <a:gridCol w="788670">
                  <a:extLst>
                    <a:ext uri="{9D8B030D-6E8A-4147-A177-3AD203B41FA5}">
                      <a16:colId xmlns:a16="http://schemas.microsoft.com/office/drawing/2014/main" val="303048332"/>
                    </a:ext>
                  </a:extLst>
                </a:gridCol>
                <a:gridCol w="914400">
                  <a:extLst>
                    <a:ext uri="{9D8B030D-6E8A-4147-A177-3AD203B41FA5}">
                      <a16:colId xmlns:a16="http://schemas.microsoft.com/office/drawing/2014/main" val="3706582707"/>
                    </a:ext>
                  </a:extLst>
                </a:gridCol>
                <a:gridCol w="2541270">
                  <a:extLst>
                    <a:ext uri="{9D8B030D-6E8A-4147-A177-3AD203B41FA5}">
                      <a16:colId xmlns:a16="http://schemas.microsoft.com/office/drawing/2014/main" val="3720603852"/>
                    </a:ext>
                  </a:extLst>
                </a:gridCol>
              </a:tblGrid>
              <a:tr h="177630">
                <a:tc>
                  <a:txBody>
                    <a:bodyPr/>
                    <a:lstStyle/>
                    <a:p>
                      <a:pPr algn="ctr" fontAlgn="ctr"/>
                      <a:r>
                        <a:rPr kumimoji="1" lang="ja-JP" altLang="ja-JP" sz="1050" kern="1200" dirty="0">
                          <a:solidFill>
                            <a:schemeClr val="tx1"/>
                          </a:solidFill>
                          <a:effectLst/>
                          <a:latin typeface="+mn-ea"/>
                          <a:ea typeface="+mn-ea"/>
                          <a:cs typeface="+mn-cs"/>
                        </a:rPr>
                        <a:t>学科</a:t>
                      </a:r>
                      <a:endParaRPr lang="ja-JP" altLang="en-US" sz="1050" b="0" i="0" u="none" strike="noStrike" dirty="0">
                        <a:solidFill>
                          <a:srgbClr val="000000"/>
                        </a:solidFill>
                        <a:effectLst/>
                        <a:latin typeface="+mn-ea"/>
                        <a:ea typeface="+mn-ea"/>
                      </a:endParaRPr>
                    </a:p>
                  </a:txBody>
                  <a:tcPr marL="9525" marR="9525" marT="952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kumimoji="1" lang="ja-JP" altLang="ja-JP" sz="1050" kern="1200" dirty="0">
                          <a:solidFill>
                            <a:schemeClr val="tx1"/>
                          </a:solidFill>
                          <a:effectLst/>
                          <a:latin typeface="+mn-ea"/>
                          <a:ea typeface="+mn-ea"/>
                          <a:cs typeface="+mn-cs"/>
                        </a:rPr>
                        <a:t>修業年限</a:t>
                      </a:r>
                      <a:endParaRPr lang="ja-JP" altLang="en-US" sz="1050" b="0" i="0" u="none" strike="noStrike" dirty="0">
                        <a:solidFill>
                          <a:srgbClr val="000000"/>
                        </a:solidFill>
                        <a:effectLst/>
                        <a:latin typeface="+mn-ea"/>
                        <a:ea typeface="+mn-ea"/>
                      </a:endParaRPr>
                    </a:p>
                  </a:txBody>
                  <a:tcPr marL="9525" marR="9525" marT="952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kumimoji="1" lang="ja-JP" altLang="ja-JP" sz="1050" kern="1200" dirty="0">
                          <a:solidFill>
                            <a:schemeClr val="tx1"/>
                          </a:solidFill>
                          <a:effectLst/>
                          <a:latin typeface="+mn-ea"/>
                          <a:ea typeface="+mn-ea"/>
                          <a:cs typeface="+mn-cs"/>
                        </a:rPr>
                        <a:t>入学期</a:t>
                      </a:r>
                      <a:endParaRPr lang="ja-JP" altLang="en-US" sz="1050" b="0" i="0" u="none" strike="noStrike" dirty="0">
                        <a:solidFill>
                          <a:srgbClr val="000000"/>
                        </a:solidFill>
                        <a:effectLst/>
                        <a:latin typeface="+mn-ea"/>
                        <a:ea typeface="+mn-ea"/>
                      </a:endParaRPr>
                    </a:p>
                  </a:txBody>
                  <a:tcPr marL="9525" marR="9525" marT="952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kumimoji="1" lang="ja-JP" altLang="en-US" sz="1050" kern="1200" dirty="0">
                          <a:solidFill>
                            <a:schemeClr val="tx1"/>
                          </a:solidFill>
                          <a:effectLst/>
                          <a:latin typeface="+mn-ea"/>
                          <a:ea typeface="+mn-ea"/>
                          <a:cs typeface="+mn-cs"/>
                        </a:rPr>
                        <a:t>募集</a:t>
                      </a:r>
                      <a:r>
                        <a:rPr kumimoji="1" lang="ja-JP" altLang="ja-JP" sz="1050" kern="1200" dirty="0">
                          <a:solidFill>
                            <a:schemeClr val="tx1"/>
                          </a:solidFill>
                          <a:effectLst/>
                          <a:latin typeface="+mn-ea"/>
                          <a:ea typeface="+mn-ea"/>
                          <a:cs typeface="+mn-cs"/>
                        </a:rPr>
                        <a:t>定員</a:t>
                      </a:r>
                      <a:r>
                        <a:rPr kumimoji="1" lang="ja-JP" altLang="en-US" sz="1050" kern="1200" dirty="0">
                          <a:solidFill>
                            <a:schemeClr val="tx1"/>
                          </a:solidFill>
                          <a:effectLst/>
                          <a:latin typeface="+mn-ea"/>
                          <a:ea typeface="+mn-ea"/>
                          <a:cs typeface="+mn-cs"/>
                        </a:rPr>
                        <a:t>（留学生も含む）</a:t>
                      </a:r>
                      <a:endParaRPr lang="ja-JP" altLang="en-US" sz="1050" b="0" i="0" u="none" strike="noStrike" dirty="0">
                        <a:solidFill>
                          <a:srgbClr val="000000"/>
                        </a:solidFill>
                        <a:effectLst/>
                        <a:latin typeface="+mn-ea"/>
                        <a:ea typeface="+mn-ea"/>
                      </a:endParaRPr>
                    </a:p>
                  </a:txBody>
                  <a:tcPr marL="9525" marR="9525" marT="952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1501201232"/>
                  </a:ext>
                </a:extLst>
              </a:tr>
              <a:tr h="208669">
                <a:tc>
                  <a:txBody>
                    <a:bodyPr/>
                    <a:lstStyle/>
                    <a:p>
                      <a:pPr algn="l" fontAlgn="ctr"/>
                      <a:r>
                        <a:rPr lang="ja-JP" altLang="en-US" sz="1050" b="0" i="0" u="none" strike="noStrike" dirty="0">
                          <a:solidFill>
                            <a:srgbClr val="000000"/>
                          </a:solidFill>
                          <a:effectLst/>
                          <a:latin typeface="+mn-ea"/>
                          <a:ea typeface="+mn-ea"/>
                        </a:rPr>
                        <a:t>　</a:t>
                      </a:r>
                      <a:r>
                        <a:rPr kumimoji="1" lang="ja-JP" altLang="ja-JP" sz="1050" kern="1200" dirty="0">
                          <a:solidFill>
                            <a:schemeClr val="tx1"/>
                          </a:solidFill>
                          <a:effectLst/>
                          <a:latin typeface="+mn-ea"/>
                          <a:ea typeface="+mn-ea"/>
                          <a:cs typeface="+mn-cs"/>
                        </a:rPr>
                        <a:t>観光・通訳ガイド専攻学科</a:t>
                      </a:r>
                      <a:endParaRPr lang="ja-JP" altLang="en-US" sz="1050" b="0" i="0" u="none" strike="noStrike" dirty="0">
                        <a:solidFill>
                          <a:srgbClr val="000000"/>
                        </a:solidFill>
                        <a:effectLst/>
                        <a:latin typeface="+mn-ea"/>
                        <a:ea typeface="+mn-ea"/>
                      </a:endParaRPr>
                    </a:p>
                  </a:txBody>
                  <a:tcPr marL="9525" marR="9525" marT="952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altLang="zh-CN" sz="1050" b="0" i="0" u="none" strike="noStrike" dirty="0">
                          <a:solidFill>
                            <a:srgbClr val="000000"/>
                          </a:solidFill>
                          <a:effectLst/>
                          <a:latin typeface="+mn-ea"/>
                          <a:ea typeface="+mn-ea"/>
                        </a:rPr>
                        <a:t>2</a:t>
                      </a:r>
                      <a:r>
                        <a:rPr lang="ja-JP" altLang="en-US" sz="1050" b="0" i="0" u="none" strike="noStrike" dirty="0">
                          <a:solidFill>
                            <a:srgbClr val="000000"/>
                          </a:solidFill>
                          <a:effectLst/>
                          <a:latin typeface="+mn-ea"/>
                          <a:ea typeface="+mn-ea"/>
                        </a:rPr>
                        <a:t>年</a:t>
                      </a:r>
                    </a:p>
                  </a:txBody>
                  <a:tcPr marL="9525" marR="9525" marT="952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kumimoji="1" lang="en-US" altLang="ja-JP" sz="1050" kern="1200" dirty="0">
                          <a:solidFill>
                            <a:schemeClr val="tx1"/>
                          </a:solidFill>
                          <a:effectLst/>
                          <a:latin typeface="+mn-ea"/>
                          <a:ea typeface="+mn-ea"/>
                          <a:cs typeface="+mn-cs"/>
                        </a:rPr>
                        <a:t>4</a:t>
                      </a:r>
                      <a:r>
                        <a:rPr kumimoji="1" lang="ja-JP" altLang="ja-JP" sz="1050" kern="1200" dirty="0">
                          <a:solidFill>
                            <a:schemeClr val="tx1"/>
                          </a:solidFill>
                          <a:effectLst/>
                          <a:latin typeface="+mn-ea"/>
                          <a:ea typeface="+mn-ea"/>
                          <a:cs typeface="+mn-cs"/>
                        </a:rPr>
                        <a:t>月・</a:t>
                      </a:r>
                      <a:r>
                        <a:rPr kumimoji="1" lang="en-US" altLang="ja-JP" sz="1050" kern="1200" dirty="0">
                          <a:solidFill>
                            <a:schemeClr val="tx1"/>
                          </a:solidFill>
                          <a:effectLst/>
                          <a:latin typeface="+mn-ea"/>
                          <a:ea typeface="+mn-ea"/>
                          <a:cs typeface="+mn-cs"/>
                        </a:rPr>
                        <a:t>10</a:t>
                      </a:r>
                      <a:r>
                        <a:rPr kumimoji="1" lang="ja-JP" altLang="ja-JP" sz="1050" kern="1200" dirty="0">
                          <a:solidFill>
                            <a:schemeClr val="tx1"/>
                          </a:solidFill>
                          <a:effectLst/>
                          <a:latin typeface="+mn-ea"/>
                          <a:ea typeface="+mn-ea"/>
                          <a:cs typeface="+mn-cs"/>
                        </a:rPr>
                        <a:t>月</a:t>
                      </a:r>
                      <a:endParaRPr lang="ja-JP" altLang="en-US" sz="1050" b="0" i="0" u="none" strike="noStrike" dirty="0">
                        <a:solidFill>
                          <a:srgbClr val="000000"/>
                        </a:solidFill>
                        <a:effectLst/>
                        <a:latin typeface="+mn-ea"/>
                        <a:ea typeface="+mn-ea"/>
                      </a:endParaRPr>
                    </a:p>
                  </a:txBody>
                  <a:tcPr marL="9525" marR="9525" marT="952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ja-JP" altLang="en-US" sz="1050" b="0" i="0" u="none" strike="noStrike" dirty="0">
                          <a:solidFill>
                            <a:srgbClr val="000000"/>
                          </a:solidFill>
                          <a:effectLst/>
                          <a:latin typeface="+mn-ea"/>
                          <a:ea typeface="+mn-ea"/>
                        </a:rPr>
                        <a:t>　</a:t>
                      </a:r>
                      <a:r>
                        <a:rPr lang="en-US" altLang="zh-CN" sz="1050" b="0" i="0" u="none" strike="noStrike" dirty="0">
                          <a:solidFill>
                            <a:srgbClr val="000000"/>
                          </a:solidFill>
                          <a:effectLst/>
                          <a:latin typeface="+mn-ea"/>
                          <a:ea typeface="+mn-ea"/>
                        </a:rPr>
                        <a:t>79</a:t>
                      </a:r>
                      <a:r>
                        <a:rPr lang="ja-JP" altLang="en-US" sz="1050" b="0" i="0" u="none" strike="noStrike" dirty="0">
                          <a:solidFill>
                            <a:srgbClr val="000000"/>
                          </a:solidFill>
                          <a:effectLst/>
                          <a:latin typeface="+mn-ea"/>
                          <a:ea typeface="+mn-ea"/>
                        </a:rPr>
                        <a:t>名（</a:t>
                      </a:r>
                      <a:r>
                        <a:rPr lang="en-US" altLang="ja-JP" sz="1050" b="0" i="0" u="none" strike="noStrike" dirty="0">
                          <a:solidFill>
                            <a:srgbClr val="000000"/>
                          </a:solidFill>
                          <a:effectLst/>
                          <a:latin typeface="+mn-ea"/>
                          <a:ea typeface="+mn-ea"/>
                        </a:rPr>
                        <a:t>10</a:t>
                      </a:r>
                      <a:r>
                        <a:rPr lang="ja-JP" altLang="en-US" sz="1050" b="0" i="0" u="none" strike="noStrike" dirty="0">
                          <a:solidFill>
                            <a:srgbClr val="000000"/>
                          </a:solidFill>
                          <a:effectLst/>
                          <a:latin typeface="+mn-ea"/>
                          <a:ea typeface="+mn-ea"/>
                        </a:rPr>
                        <a:t>月入学</a:t>
                      </a:r>
                      <a:r>
                        <a:rPr lang="en-US" altLang="zh-CN" sz="1050" b="0" i="0" u="none" strike="noStrike" dirty="0">
                          <a:solidFill>
                            <a:srgbClr val="000000"/>
                          </a:solidFill>
                          <a:effectLst/>
                          <a:latin typeface="+mn-ea"/>
                          <a:ea typeface="+mn-ea"/>
                        </a:rPr>
                        <a:t>24</a:t>
                      </a:r>
                      <a:r>
                        <a:rPr lang="ja-JP" altLang="en-US" sz="1050" b="0" i="0" u="none" strike="noStrike" dirty="0">
                          <a:solidFill>
                            <a:srgbClr val="000000"/>
                          </a:solidFill>
                          <a:effectLst/>
                          <a:latin typeface="+mn-ea"/>
                          <a:ea typeface="+mn-ea"/>
                        </a:rPr>
                        <a:t>名、</a:t>
                      </a:r>
                      <a:r>
                        <a:rPr lang="en-US" altLang="ja-JP" sz="1050" b="0" i="0" u="none" strike="noStrike" dirty="0">
                          <a:solidFill>
                            <a:srgbClr val="000000"/>
                          </a:solidFill>
                          <a:effectLst/>
                          <a:latin typeface="+mn-ea"/>
                          <a:ea typeface="+mn-ea"/>
                        </a:rPr>
                        <a:t>4</a:t>
                      </a:r>
                      <a:r>
                        <a:rPr lang="ja-JP" altLang="en-US" sz="1050" b="0" i="0" u="none" strike="noStrike" dirty="0">
                          <a:solidFill>
                            <a:srgbClr val="000000"/>
                          </a:solidFill>
                          <a:effectLst/>
                          <a:latin typeface="+mn-ea"/>
                          <a:ea typeface="+mn-ea"/>
                        </a:rPr>
                        <a:t>月入学</a:t>
                      </a:r>
                      <a:r>
                        <a:rPr lang="en-US" altLang="zh-CN" sz="1050" b="0" i="0" u="none" strike="noStrike" dirty="0">
                          <a:solidFill>
                            <a:srgbClr val="000000"/>
                          </a:solidFill>
                          <a:effectLst/>
                          <a:latin typeface="+mn-ea"/>
                          <a:ea typeface="+mn-ea"/>
                        </a:rPr>
                        <a:t>55</a:t>
                      </a:r>
                      <a:r>
                        <a:rPr lang="ja-JP" altLang="en-US" sz="1050" b="0" i="0" u="none" strike="noStrike" dirty="0">
                          <a:solidFill>
                            <a:srgbClr val="000000"/>
                          </a:solidFill>
                          <a:effectLst/>
                          <a:latin typeface="+mn-ea"/>
                          <a:ea typeface="+mn-ea"/>
                        </a:rPr>
                        <a:t>名）</a:t>
                      </a:r>
                      <a:endParaRPr lang="en-US" altLang="zh-CN" sz="1050" b="0" i="0" u="none" strike="noStrike" dirty="0">
                        <a:solidFill>
                          <a:srgbClr val="000000"/>
                        </a:solidFill>
                        <a:effectLst/>
                        <a:latin typeface="+mn-ea"/>
                        <a:ea typeface="+mn-ea"/>
                      </a:endParaRPr>
                    </a:p>
                  </a:txBody>
                  <a:tcPr marL="9525" marR="9525" marT="952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2229758863"/>
                  </a:ext>
                </a:extLst>
              </a:tr>
              <a:tr h="189519">
                <a:tc>
                  <a:txBody>
                    <a:bodyPr/>
                    <a:lstStyle/>
                    <a:p>
                      <a:pPr algn="l" fontAlgn="ctr"/>
                      <a:r>
                        <a:rPr lang="ja-JP" altLang="en-US" sz="1050" b="0" i="0" u="none" strike="noStrike" dirty="0">
                          <a:solidFill>
                            <a:srgbClr val="000000"/>
                          </a:solidFill>
                          <a:effectLst/>
                          <a:latin typeface="+mn-ea"/>
                          <a:ea typeface="+mn-ea"/>
                        </a:rPr>
                        <a:t>　</a:t>
                      </a:r>
                      <a:r>
                        <a:rPr kumimoji="1" lang="ja-JP" altLang="ja-JP" sz="1050" kern="1200" dirty="0">
                          <a:solidFill>
                            <a:schemeClr val="tx1"/>
                          </a:solidFill>
                          <a:effectLst/>
                          <a:latin typeface="+mn-ea"/>
                          <a:ea typeface="+mn-ea"/>
                          <a:cs typeface="+mn-cs"/>
                        </a:rPr>
                        <a:t>日中通訳学科</a:t>
                      </a:r>
                      <a:endParaRPr lang="ja-JP" altLang="en-US" sz="1050" b="0" i="0" u="none" strike="noStrike" dirty="0">
                        <a:solidFill>
                          <a:srgbClr val="000000"/>
                        </a:solidFill>
                        <a:effectLst/>
                        <a:latin typeface="+mn-ea"/>
                        <a:ea typeface="+mn-ea"/>
                      </a:endParaRPr>
                    </a:p>
                  </a:txBody>
                  <a:tcPr marL="9525" marR="9525" marT="952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altLang="zh-CN" sz="1050" b="0" i="0" u="none" strike="noStrike" dirty="0">
                          <a:solidFill>
                            <a:srgbClr val="000000"/>
                          </a:solidFill>
                          <a:effectLst/>
                          <a:latin typeface="+mn-ea"/>
                          <a:ea typeface="+mn-ea"/>
                        </a:rPr>
                        <a:t>2</a:t>
                      </a:r>
                      <a:r>
                        <a:rPr lang="ja-JP" altLang="en-US" sz="1050" b="0" i="0" u="none" strike="noStrike" dirty="0">
                          <a:solidFill>
                            <a:srgbClr val="000000"/>
                          </a:solidFill>
                          <a:effectLst/>
                          <a:latin typeface="+mn-ea"/>
                          <a:ea typeface="+mn-ea"/>
                        </a:rPr>
                        <a:t>年　</a:t>
                      </a:r>
                    </a:p>
                  </a:txBody>
                  <a:tcPr marL="9525" marR="9525" marT="952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kumimoji="1" lang="en-US" altLang="ja-JP" sz="1050" kern="1200" dirty="0">
                          <a:solidFill>
                            <a:schemeClr val="tx1"/>
                          </a:solidFill>
                          <a:effectLst/>
                          <a:latin typeface="+mn-ea"/>
                          <a:ea typeface="+mn-ea"/>
                          <a:cs typeface="+mn-cs"/>
                        </a:rPr>
                        <a:t>4</a:t>
                      </a:r>
                      <a:r>
                        <a:rPr kumimoji="1" lang="ja-JP" altLang="ja-JP" sz="1050" kern="1200" dirty="0">
                          <a:solidFill>
                            <a:schemeClr val="tx1"/>
                          </a:solidFill>
                          <a:effectLst/>
                          <a:latin typeface="+mn-ea"/>
                          <a:ea typeface="+mn-ea"/>
                          <a:cs typeface="+mn-cs"/>
                        </a:rPr>
                        <a:t>月・</a:t>
                      </a:r>
                      <a:r>
                        <a:rPr kumimoji="1" lang="en-US" altLang="ja-JP" sz="1050" kern="1200" dirty="0">
                          <a:solidFill>
                            <a:schemeClr val="tx1"/>
                          </a:solidFill>
                          <a:effectLst/>
                          <a:latin typeface="+mn-ea"/>
                          <a:ea typeface="+mn-ea"/>
                          <a:cs typeface="+mn-cs"/>
                        </a:rPr>
                        <a:t>10</a:t>
                      </a:r>
                      <a:r>
                        <a:rPr kumimoji="1" lang="ja-JP" altLang="ja-JP" sz="1050" kern="1200" dirty="0">
                          <a:solidFill>
                            <a:schemeClr val="tx1"/>
                          </a:solidFill>
                          <a:effectLst/>
                          <a:latin typeface="+mn-ea"/>
                          <a:ea typeface="+mn-ea"/>
                          <a:cs typeface="+mn-cs"/>
                        </a:rPr>
                        <a:t>月</a:t>
                      </a:r>
                      <a:endParaRPr lang="ja-JP" altLang="en-US" sz="1050" b="0" i="0" u="none" strike="noStrike" dirty="0">
                        <a:solidFill>
                          <a:srgbClr val="000000"/>
                        </a:solidFill>
                        <a:effectLst/>
                        <a:latin typeface="+mn-ea"/>
                        <a:ea typeface="+mn-ea"/>
                      </a:endParaRPr>
                    </a:p>
                  </a:txBody>
                  <a:tcPr marL="9525" marR="9525" marT="952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ja-JP" altLang="en-US" sz="1050" b="0" i="0" u="none" strike="noStrike" dirty="0">
                          <a:solidFill>
                            <a:srgbClr val="000000"/>
                          </a:solidFill>
                          <a:effectLst/>
                          <a:latin typeface="+mn-ea"/>
                          <a:ea typeface="+mn-ea"/>
                        </a:rPr>
                        <a:t>　</a:t>
                      </a:r>
                      <a:r>
                        <a:rPr lang="en-US" altLang="zh-CN" sz="1050" b="0" i="0" u="none" strike="noStrike" dirty="0">
                          <a:solidFill>
                            <a:srgbClr val="000000"/>
                          </a:solidFill>
                          <a:effectLst/>
                          <a:latin typeface="+mn-ea"/>
                          <a:ea typeface="+mn-ea"/>
                        </a:rPr>
                        <a:t>24</a:t>
                      </a:r>
                      <a:r>
                        <a:rPr lang="ja-JP" altLang="en-US" sz="1050" b="0" i="0" u="none" strike="noStrike" dirty="0">
                          <a:solidFill>
                            <a:srgbClr val="000000"/>
                          </a:solidFill>
                          <a:effectLst/>
                          <a:latin typeface="+mn-ea"/>
                          <a:ea typeface="+mn-ea"/>
                        </a:rPr>
                        <a:t>名（</a:t>
                      </a:r>
                      <a:r>
                        <a:rPr lang="en-US" altLang="ja-JP" sz="1050" b="0" i="0" u="none" strike="noStrike" dirty="0">
                          <a:solidFill>
                            <a:srgbClr val="000000"/>
                          </a:solidFill>
                          <a:effectLst/>
                          <a:latin typeface="+mn-ea"/>
                          <a:ea typeface="+mn-ea"/>
                        </a:rPr>
                        <a:t>4</a:t>
                      </a:r>
                      <a:r>
                        <a:rPr lang="ja-JP" altLang="en-US" sz="1050" b="0" i="0" u="none" strike="noStrike" dirty="0">
                          <a:solidFill>
                            <a:srgbClr val="000000"/>
                          </a:solidFill>
                          <a:effectLst/>
                          <a:latin typeface="+mn-ea"/>
                          <a:ea typeface="+mn-ea"/>
                        </a:rPr>
                        <a:t>月入学</a:t>
                      </a:r>
                      <a:r>
                        <a:rPr lang="en-US" altLang="zh-CN" sz="1050" b="0" i="0" u="none" strike="noStrike" dirty="0">
                          <a:solidFill>
                            <a:srgbClr val="000000"/>
                          </a:solidFill>
                          <a:effectLst/>
                          <a:latin typeface="+mn-ea"/>
                          <a:ea typeface="+mn-ea"/>
                        </a:rPr>
                        <a:t>24</a:t>
                      </a:r>
                      <a:r>
                        <a:rPr lang="ja-JP" altLang="en-US" sz="1050" b="0" i="0" u="none" strike="noStrike" dirty="0">
                          <a:solidFill>
                            <a:srgbClr val="000000"/>
                          </a:solidFill>
                          <a:effectLst/>
                          <a:latin typeface="+mn-ea"/>
                          <a:ea typeface="+mn-ea"/>
                        </a:rPr>
                        <a:t>名）</a:t>
                      </a:r>
                      <a:r>
                        <a:rPr lang="zh-CN" altLang="en-US" sz="1050" b="0" i="0" u="none" strike="noStrike" dirty="0">
                          <a:solidFill>
                            <a:srgbClr val="000000"/>
                          </a:solidFill>
                          <a:effectLst/>
                          <a:latin typeface="+mn-ea"/>
                          <a:ea typeface="+mn-ea"/>
                        </a:rPr>
                        <a:t>  </a:t>
                      </a:r>
                      <a:endParaRPr lang="ja-JP" altLang="en-US" sz="1050" b="0" i="0" u="none" strike="noStrike" dirty="0">
                        <a:solidFill>
                          <a:srgbClr val="000000"/>
                        </a:solidFill>
                        <a:effectLst/>
                        <a:latin typeface="+mn-ea"/>
                        <a:ea typeface="+mn-ea"/>
                      </a:endParaRPr>
                    </a:p>
                  </a:txBody>
                  <a:tcPr marL="9525" marR="9525" marT="952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1582978636"/>
                  </a:ext>
                </a:extLst>
              </a:tr>
              <a:tr h="170909">
                <a:tc>
                  <a:txBody>
                    <a:bodyPr/>
                    <a:lstStyle/>
                    <a:p>
                      <a:pPr algn="l" fontAlgn="ctr"/>
                      <a:r>
                        <a:rPr lang="ja-JP" altLang="en-US" sz="1050" b="0" i="0" u="none" strike="noStrike" dirty="0">
                          <a:solidFill>
                            <a:srgbClr val="000000"/>
                          </a:solidFill>
                          <a:effectLst/>
                          <a:latin typeface="+mn-ea"/>
                          <a:ea typeface="+mn-ea"/>
                        </a:rPr>
                        <a:t>　</a:t>
                      </a:r>
                      <a:r>
                        <a:rPr kumimoji="1" lang="ja-JP" altLang="ja-JP" sz="1050" kern="1200" dirty="0">
                          <a:solidFill>
                            <a:schemeClr val="tx1"/>
                          </a:solidFill>
                          <a:effectLst/>
                          <a:latin typeface="+mn-ea"/>
                          <a:ea typeface="+mn-ea"/>
                          <a:cs typeface="+mn-cs"/>
                        </a:rPr>
                        <a:t>日本語・日本文化学科</a:t>
                      </a:r>
                      <a:endParaRPr lang="ja-JP" altLang="en-US" sz="1050" b="0" i="0" u="none" strike="noStrike" dirty="0">
                        <a:solidFill>
                          <a:srgbClr val="000000"/>
                        </a:solidFill>
                        <a:effectLst/>
                        <a:latin typeface="+mn-ea"/>
                        <a:ea typeface="+mn-ea"/>
                      </a:endParaRPr>
                    </a:p>
                  </a:txBody>
                  <a:tcPr marL="9525" marR="9525" marT="952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altLang="zh-CN" sz="1050" b="0" i="0" u="none" strike="noStrike" dirty="0">
                          <a:solidFill>
                            <a:srgbClr val="000000"/>
                          </a:solidFill>
                          <a:effectLst/>
                          <a:latin typeface="+mn-ea"/>
                          <a:ea typeface="+mn-ea"/>
                        </a:rPr>
                        <a:t>2</a:t>
                      </a:r>
                      <a:r>
                        <a:rPr lang="ja-JP" altLang="en-US" sz="1050" b="0" i="0" u="none" strike="noStrike" dirty="0">
                          <a:solidFill>
                            <a:srgbClr val="000000"/>
                          </a:solidFill>
                          <a:effectLst/>
                          <a:latin typeface="+mn-ea"/>
                          <a:ea typeface="+mn-ea"/>
                        </a:rPr>
                        <a:t>年</a:t>
                      </a:r>
                    </a:p>
                  </a:txBody>
                  <a:tcPr marL="9525" marR="9525" marT="952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kumimoji="1" lang="en-US" altLang="ja-JP" sz="1050" kern="1200" dirty="0">
                          <a:solidFill>
                            <a:schemeClr val="tx1"/>
                          </a:solidFill>
                          <a:effectLst/>
                          <a:latin typeface="+mn-ea"/>
                          <a:ea typeface="+mn-ea"/>
                          <a:cs typeface="+mn-cs"/>
                        </a:rPr>
                        <a:t>4</a:t>
                      </a:r>
                      <a:r>
                        <a:rPr kumimoji="1" lang="ja-JP" altLang="ja-JP" sz="1050" kern="1200" dirty="0">
                          <a:solidFill>
                            <a:schemeClr val="tx1"/>
                          </a:solidFill>
                          <a:effectLst/>
                          <a:latin typeface="+mn-ea"/>
                          <a:ea typeface="+mn-ea"/>
                          <a:cs typeface="+mn-cs"/>
                        </a:rPr>
                        <a:t>月・</a:t>
                      </a:r>
                      <a:r>
                        <a:rPr kumimoji="1" lang="en-US" altLang="ja-JP" sz="1050" kern="1200" dirty="0">
                          <a:solidFill>
                            <a:schemeClr val="tx1"/>
                          </a:solidFill>
                          <a:effectLst/>
                          <a:latin typeface="+mn-ea"/>
                          <a:ea typeface="+mn-ea"/>
                          <a:cs typeface="+mn-cs"/>
                        </a:rPr>
                        <a:t>10</a:t>
                      </a:r>
                      <a:r>
                        <a:rPr kumimoji="1" lang="ja-JP" altLang="ja-JP" sz="1050" kern="1200" dirty="0">
                          <a:solidFill>
                            <a:schemeClr val="tx1"/>
                          </a:solidFill>
                          <a:effectLst/>
                          <a:latin typeface="+mn-ea"/>
                          <a:ea typeface="+mn-ea"/>
                          <a:cs typeface="+mn-cs"/>
                        </a:rPr>
                        <a:t>月</a:t>
                      </a:r>
                      <a:endParaRPr lang="ja-JP" altLang="en-US" sz="1050" b="0" i="0" u="none" strike="noStrike" dirty="0">
                        <a:solidFill>
                          <a:srgbClr val="000000"/>
                        </a:solidFill>
                        <a:effectLst/>
                        <a:latin typeface="+mn-ea"/>
                        <a:ea typeface="+mn-ea"/>
                      </a:endParaRPr>
                    </a:p>
                  </a:txBody>
                  <a:tcPr marL="9525" marR="9525" marT="952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ja-JP" altLang="en-US" sz="1050" b="0" i="0" u="none" strike="noStrike" dirty="0">
                          <a:solidFill>
                            <a:srgbClr val="000000"/>
                          </a:solidFill>
                          <a:effectLst/>
                          <a:latin typeface="+mn-ea"/>
                          <a:ea typeface="+mn-ea"/>
                        </a:rPr>
                        <a:t>　</a:t>
                      </a:r>
                      <a:r>
                        <a:rPr lang="en-US" altLang="zh-CN" sz="1050" b="0" i="0" u="none" strike="noStrike" dirty="0">
                          <a:solidFill>
                            <a:srgbClr val="000000"/>
                          </a:solidFill>
                          <a:effectLst/>
                          <a:latin typeface="+mn-ea"/>
                          <a:ea typeface="+mn-ea"/>
                        </a:rPr>
                        <a:t>61</a:t>
                      </a:r>
                      <a:r>
                        <a:rPr lang="ja-JP" altLang="en-US" sz="1050" b="0" i="0" u="none" strike="noStrike" dirty="0">
                          <a:solidFill>
                            <a:srgbClr val="000000"/>
                          </a:solidFill>
                          <a:effectLst/>
                          <a:latin typeface="+mn-ea"/>
                          <a:ea typeface="+mn-ea"/>
                        </a:rPr>
                        <a:t>名（</a:t>
                      </a:r>
                      <a:r>
                        <a:rPr lang="en-US" altLang="ja-JP" sz="1050" b="0" i="0" u="none" strike="noStrike" dirty="0">
                          <a:solidFill>
                            <a:srgbClr val="000000"/>
                          </a:solidFill>
                          <a:effectLst/>
                          <a:latin typeface="+mn-ea"/>
                          <a:ea typeface="+mn-ea"/>
                        </a:rPr>
                        <a:t>4</a:t>
                      </a:r>
                      <a:r>
                        <a:rPr lang="ja-JP" altLang="en-US" sz="1050" b="0" i="0" u="none" strike="noStrike" dirty="0">
                          <a:solidFill>
                            <a:srgbClr val="000000"/>
                          </a:solidFill>
                          <a:effectLst/>
                          <a:latin typeface="+mn-ea"/>
                          <a:ea typeface="+mn-ea"/>
                        </a:rPr>
                        <a:t>月入学</a:t>
                      </a:r>
                      <a:r>
                        <a:rPr lang="en-US" altLang="ja-JP" sz="1050" b="0" i="0" u="none" strike="noStrike" dirty="0">
                          <a:solidFill>
                            <a:srgbClr val="000000"/>
                          </a:solidFill>
                          <a:effectLst/>
                          <a:latin typeface="+mn-ea"/>
                          <a:ea typeface="+mn-ea"/>
                        </a:rPr>
                        <a:t>61</a:t>
                      </a:r>
                      <a:r>
                        <a:rPr lang="ja-JP" altLang="en-US" sz="1050" b="0" i="0" u="none" strike="noStrike" dirty="0">
                          <a:solidFill>
                            <a:srgbClr val="000000"/>
                          </a:solidFill>
                          <a:effectLst/>
                          <a:latin typeface="+mn-ea"/>
                          <a:ea typeface="+mn-ea"/>
                        </a:rPr>
                        <a:t>名）</a:t>
                      </a:r>
                    </a:p>
                  </a:txBody>
                  <a:tcPr marL="9525" marR="9525" marT="952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1735532223"/>
                  </a:ext>
                </a:extLst>
              </a:tr>
            </a:tbl>
          </a:graphicData>
        </a:graphic>
      </p:graphicFrame>
      <p:sp>
        <p:nvSpPr>
          <p:cNvPr id="36" name="テキスト ボックス 35">
            <a:extLst>
              <a:ext uri="{FF2B5EF4-FFF2-40B4-BE49-F238E27FC236}">
                <a16:creationId xmlns:a16="http://schemas.microsoft.com/office/drawing/2014/main" id="{DB0A7AF7-5F57-4FB1-AC5B-78108F356F4C}"/>
              </a:ext>
            </a:extLst>
          </p:cNvPr>
          <p:cNvSpPr txBox="1"/>
          <p:nvPr/>
        </p:nvSpPr>
        <p:spPr>
          <a:xfrm>
            <a:off x="323839" y="1399418"/>
            <a:ext cx="5419725" cy="415498"/>
          </a:xfrm>
          <a:prstGeom prst="rect">
            <a:avLst/>
          </a:prstGeom>
          <a:noFill/>
        </p:spPr>
        <p:txBody>
          <a:bodyPr wrap="square" rtlCol="0">
            <a:spAutoFit/>
          </a:bodyPr>
          <a:lstStyle/>
          <a:p>
            <a:r>
              <a:rPr lang="ja-JP" altLang="ja-JP" sz="1050" dirty="0">
                <a:latin typeface="游ゴシック "/>
              </a:rPr>
              <a:t>＊各学科は卒業時、専門士資格が付与されます。</a:t>
            </a:r>
            <a:br>
              <a:rPr lang="en-US" altLang="ja-JP" sz="1050" dirty="0">
                <a:latin typeface="游ゴシック "/>
              </a:rPr>
            </a:br>
            <a:r>
              <a:rPr lang="ja-JP" altLang="ja-JP" sz="1050" dirty="0">
                <a:latin typeface="游ゴシック "/>
              </a:rPr>
              <a:t>＊各学科は定員になり次第、募集を締め切ります</a:t>
            </a:r>
            <a:r>
              <a:rPr lang="ja-JP" altLang="en-US" sz="1050" dirty="0">
                <a:latin typeface="游ゴシック "/>
              </a:rPr>
              <a:t>。</a:t>
            </a:r>
            <a:endParaRPr lang="en-US" altLang="ja-JP" sz="1050" dirty="0">
              <a:latin typeface="游ゴシック "/>
            </a:endParaRPr>
          </a:p>
        </p:txBody>
      </p:sp>
      <p:graphicFrame>
        <p:nvGraphicFramePr>
          <p:cNvPr id="53" name="表 52">
            <a:extLst>
              <a:ext uri="{FF2B5EF4-FFF2-40B4-BE49-F238E27FC236}">
                <a16:creationId xmlns:a16="http://schemas.microsoft.com/office/drawing/2014/main" id="{8A8561B5-16C5-4B33-90FD-28A05E102D7E}"/>
              </a:ext>
            </a:extLst>
          </p:cNvPr>
          <p:cNvGraphicFramePr>
            <a:graphicFrameLocks noGrp="1"/>
          </p:cNvGraphicFramePr>
          <p:nvPr>
            <p:extLst>
              <p:ext uri="{D42A27DB-BD31-4B8C-83A1-F6EECF244321}">
                <p14:modId xmlns:p14="http://schemas.microsoft.com/office/powerpoint/2010/main" val="1191411464"/>
              </p:ext>
            </p:extLst>
          </p:nvPr>
        </p:nvGraphicFramePr>
        <p:xfrm>
          <a:off x="430859" y="2446618"/>
          <a:ext cx="6000750" cy="1454156"/>
        </p:xfrm>
        <a:graphic>
          <a:graphicData uri="http://schemas.openxmlformats.org/drawingml/2006/table">
            <a:tbl>
              <a:tblPr/>
              <a:tblGrid>
                <a:gridCol w="3150541">
                  <a:extLst>
                    <a:ext uri="{9D8B030D-6E8A-4147-A177-3AD203B41FA5}">
                      <a16:colId xmlns:a16="http://schemas.microsoft.com/office/drawing/2014/main" val="2713452955"/>
                    </a:ext>
                  </a:extLst>
                </a:gridCol>
                <a:gridCol w="2850209">
                  <a:extLst>
                    <a:ext uri="{9D8B030D-6E8A-4147-A177-3AD203B41FA5}">
                      <a16:colId xmlns:a16="http://schemas.microsoft.com/office/drawing/2014/main" val="2602583311"/>
                    </a:ext>
                  </a:extLst>
                </a:gridCol>
              </a:tblGrid>
              <a:tr h="212944">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kumimoji="1" lang="ja-JP" altLang="en-US" sz="1050" kern="1200" dirty="0">
                          <a:solidFill>
                            <a:schemeClr val="tx1"/>
                          </a:solidFill>
                          <a:effectLst/>
                          <a:latin typeface="+mn-ea"/>
                          <a:ea typeface="+mn-ea"/>
                          <a:cs typeface="+mn-cs"/>
                        </a:rPr>
                        <a:t>　</a:t>
                      </a:r>
                      <a:r>
                        <a:rPr kumimoji="1" lang="ja-JP" altLang="ja-JP" sz="1050" kern="1200" dirty="0">
                          <a:solidFill>
                            <a:schemeClr val="tx1"/>
                          </a:solidFill>
                          <a:effectLst/>
                          <a:latin typeface="+mn-ea"/>
                          <a:ea typeface="+mn-ea"/>
                          <a:cs typeface="+mn-cs"/>
                        </a:rPr>
                        <a:t>第</a:t>
                      </a:r>
                      <a:r>
                        <a:rPr kumimoji="1" lang="en-US" altLang="ja-JP" sz="1050" kern="1200" dirty="0">
                          <a:solidFill>
                            <a:schemeClr val="tx1"/>
                          </a:solidFill>
                          <a:effectLst/>
                          <a:latin typeface="+mn-ea"/>
                          <a:ea typeface="+mn-ea"/>
                          <a:cs typeface="+mn-cs"/>
                        </a:rPr>
                        <a:t>1</a:t>
                      </a:r>
                      <a:r>
                        <a:rPr kumimoji="1" lang="ja-JP" altLang="ja-JP" sz="1050" kern="1200" dirty="0">
                          <a:solidFill>
                            <a:schemeClr val="tx1"/>
                          </a:solidFill>
                          <a:effectLst/>
                          <a:latin typeface="+mn-ea"/>
                          <a:ea typeface="+mn-ea"/>
                          <a:cs typeface="+mn-cs"/>
                        </a:rPr>
                        <a:t>時限目</a:t>
                      </a:r>
                      <a:endParaRPr lang="ja-JP" altLang="en-US" sz="1050" b="0" i="0" u="none" strike="noStrike" dirty="0">
                        <a:solidFill>
                          <a:srgbClr val="000000"/>
                        </a:solidFill>
                        <a:effectLst/>
                        <a:latin typeface="+mn-ea"/>
                        <a:ea typeface="+mn-ea"/>
                      </a:endParaRPr>
                    </a:p>
                  </a:txBody>
                  <a:tcPr marL="9525" marR="9525" marT="952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lnSpc>
                          <a:spcPct val="100000"/>
                        </a:lnSpc>
                      </a:pPr>
                      <a:r>
                        <a:rPr kumimoji="1" lang="en-US" altLang="ja-JP" sz="1050" kern="1200" dirty="0">
                          <a:solidFill>
                            <a:schemeClr val="tx1"/>
                          </a:solidFill>
                          <a:effectLst/>
                          <a:latin typeface="+mn-ea"/>
                          <a:ea typeface="+mn-ea"/>
                          <a:cs typeface="+mn-cs"/>
                        </a:rPr>
                        <a:t>09:00</a:t>
                      </a:r>
                      <a:r>
                        <a:rPr kumimoji="1" lang="ja-JP" altLang="ja-JP" sz="1050" kern="1200" dirty="0">
                          <a:solidFill>
                            <a:schemeClr val="tx1"/>
                          </a:solidFill>
                          <a:effectLst/>
                          <a:latin typeface="+mn-ea"/>
                          <a:ea typeface="+mn-ea"/>
                          <a:cs typeface="+mn-cs"/>
                        </a:rPr>
                        <a:t>～</a:t>
                      </a:r>
                      <a:r>
                        <a:rPr kumimoji="1" lang="en-US" altLang="ja-JP" sz="1050" kern="1200" dirty="0">
                          <a:solidFill>
                            <a:schemeClr val="tx1"/>
                          </a:solidFill>
                          <a:effectLst/>
                          <a:latin typeface="+mn-ea"/>
                          <a:ea typeface="+mn-ea"/>
                          <a:cs typeface="+mn-cs"/>
                        </a:rPr>
                        <a:t>09:50</a:t>
                      </a:r>
                      <a:endParaRPr lang="ja-JP" altLang="en-US" sz="1050" b="0" i="0" u="none" strike="noStrike" dirty="0">
                        <a:solidFill>
                          <a:srgbClr val="000000"/>
                        </a:solidFill>
                        <a:effectLst/>
                        <a:latin typeface="+mn-ea"/>
                        <a:ea typeface="+mn-ea"/>
                      </a:endParaRPr>
                    </a:p>
                  </a:txBody>
                  <a:tcPr marL="9525" marR="9525" marT="952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3344077782"/>
                  </a:ext>
                </a:extLst>
              </a:tr>
              <a:tr h="206859">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kumimoji="1" lang="ja-JP" altLang="en-US" sz="1050" kern="1200" dirty="0">
                          <a:solidFill>
                            <a:schemeClr val="tx1"/>
                          </a:solidFill>
                          <a:effectLst/>
                          <a:latin typeface="+mn-ea"/>
                          <a:ea typeface="+mn-ea"/>
                          <a:cs typeface="+mn-cs"/>
                        </a:rPr>
                        <a:t>　</a:t>
                      </a:r>
                      <a:r>
                        <a:rPr kumimoji="1" lang="ja-JP" altLang="ja-JP" sz="1050" kern="1200" dirty="0">
                          <a:solidFill>
                            <a:schemeClr val="tx1"/>
                          </a:solidFill>
                          <a:effectLst/>
                          <a:latin typeface="+mn-ea"/>
                          <a:ea typeface="+mn-ea"/>
                          <a:cs typeface="+mn-cs"/>
                        </a:rPr>
                        <a:t>第</a:t>
                      </a:r>
                      <a:r>
                        <a:rPr kumimoji="1" lang="en-US" altLang="ja-JP" sz="1050" kern="1200" dirty="0">
                          <a:solidFill>
                            <a:schemeClr val="tx1"/>
                          </a:solidFill>
                          <a:effectLst/>
                          <a:latin typeface="+mn-ea"/>
                          <a:ea typeface="+mn-ea"/>
                          <a:cs typeface="+mn-cs"/>
                        </a:rPr>
                        <a:t>2</a:t>
                      </a:r>
                      <a:r>
                        <a:rPr kumimoji="1" lang="ja-JP" altLang="ja-JP" sz="1050" kern="1200" dirty="0">
                          <a:solidFill>
                            <a:schemeClr val="tx1"/>
                          </a:solidFill>
                          <a:effectLst/>
                          <a:latin typeface="+mn-ea"/>
                          <a:ea typeface="+mn-ea"/>
                          <a:cs typeface="+mn-cs"/>
                        </a:rPr>
                        <a:t>時限目</a:t>
                      </a:r>
                      <a:endParaRPr lang="ja-JP" altLang="en-US" sz="1050" b="0" i="0" u="none" strike="noStrike" dirty="0">
                        <a:solidFill>
                          <a:srgbClr val="000000"/>
                        </a:solidFill>
                        <a:effectLst/>
                        <a:latin typeface="+mn-ea"/>
                        <a:ea typeface="+mn-ea"/>
                      </a:endParaRPr>
                    </a:p>
                  </a:txBody>
                  <a:tcPr marL="9525" marR="9525" marT="952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lnSpc>
                          <a:spcPct val="100000"/>
                        </a:lnSpc>
                      </a:pPr>
                      <a:r>
                        <a:rPr kumimoji="1" lang="en-US" altLang="ja-JP" sz="1050" kern="1200" dirty="0">
                          <a:solidFill>
                            <a:schemeClr val="tx1"/>
                          </a:solidFill>
                          <a:effectLst/>
                          <a:latin typeface="+mn-ea"/>
                          <a:ea typeface="+mn-ea"/>
                          <a:cs typeface="+mn-cs"/>
                        </a:rPr>
                        <a:t>10:00</a:t>
                      </a:r>
                      <a:r>
                        <a:rPr kumimoji="1" lang="ja-JP" altLang="ja-JP" sz="1050" kern="1200" dirty="0">
                          <a:solidFill>
                            <a:schemeClr val="tx1"/>
                          </a:solidFill>
                          <a:effectLst/>
                          <a:latin typeface="+mn-ea"/>
                          <a:ea typeface="+mn-ea"/>
                          <a:cs typeface="+mn-cs"/>
                        </a:rPr>
                        <a:t>～</a:t>
                      </a:r>
                      <a:r>
                        <a:rPr kumimoji="1" lang="en-US" altLang="ja-JP" sz="1050" kern="1200" dirty="0">
                          <a:solidFill>
                            <a:schemeClr val="tx1"/>
                          </a:solidFill>
                          <a:effectLst/>
                          <a:latin typeface="+mn-ea"/>
                          <a:ea typeface="+mn-ea"/>
                          <a:cs typeface="+mn-cs"/>
                        </a:rPr>
                        <a:t>10:50</a:t>
                      </a:r>
                      <a:endParaRPr lang="ja-JP" altLang="en-US" sz="1050" b="0" i="0" u="none" strike="noStrike" dirty="0">
                        <a:solidFill>
                          <a:srgbClr val="000000"/>
                        </a:solidFill>
                        <a:effectLst/>
                        <a:latin typeface="+mn-ea"/>
                        <a:ea typeface="+mn-ea"/>
                      </a:endParaRPr>
                    </a:p>
                  </a:txBody>
                  <a:tcPr marL="9525" marR="9525" marT="952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3487755790"/>
                  </a:ext>
                </a:extLst>
              </a:tr>
              <a:tr h="212944">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kumimoji="1" lang="ja-JP" altLang="en-US" sz="1050" kern="1200" dirty="0">
                          <a:solidFill>
                            <a:schemeClr val="tx1"/>
                          </a:solidFill>
                          <a:effectLst/>
                          <a:latin typeface="+mn-ea"/>
                          <a:ea typeface="+mn-ea"/>
                          <a:cs typeface="+mn-cs"/>
                        </a:rPr>
                        <a:t>　</a:t>
                      </a:r>
                      <a:r>
                        <a:rPr kumimoji="1" lang="ja-JP" altLang="ja-JP" sz="1050" kern="1200" dirty="0">
                          <a:solidFill>
                            <a:schemeClr val="tx1"/>
                          </a:solidFill>
                          <a:effectLst/>
                          <a:latin typeface="+mn-ea"/>
                          <a:ea typeface="+mn-ea"/>
                          <a:cs typeface="+mn-cs"/>
                        </a:rPr>
                        <a:t>第</a:t>
                      </a:r>
                      <a:r>
                        <a:rPr kumimoji="1" lang="en-US" altLang="ja-JP" sz="1050" kern="1200" dirty="0">
                          <a:solidFill>
                            <a:schemeClr val="tx1"/>
                          </a:solidFill>
                          <a:effectLst/>
                          <a:latin typeface="+mn-ea"/>
                          <a:ea typeface="+mn-ea"/>
                          <a:cs typeface="+mn-cs"/>
                        </a:rPr>
                        <a:t>3</a:t>
                      </a:r>
                      <a:r>
                        <a:rPr kumimoji="1" lang="ja-JP" altLang="ja-JP" sz="1050" kern="1200" dirty="0">
                          <a:solidFill>
                            <a:schemeClr val="tx1"/>
                          </a:solidFill>
                          <a:effectLst/>
                          <a:latin typeface="+mn-ea"/>
                          <a:ea typeface="+mn-ea"/>
                          <a:cs typeface="+mn-cs"/>
                        </a:rPr>
                        <a:t>時限目</a:t>
                      </a:r>
                      <a:endParaRPr lang="ja-JP" altLang="en-US" sz="1050" b="0" i="0" u="none" strike="noStrike" dirty="0">
                        <a:solidFill>
                          <a:srgbClr val="000000"/>
                        </a:solidFill>
                        <a:effectLst/>
                        <a:latin typeface="+mn-ea"/>
                        <a:ea typeface="+mn-ea"/>
                      </a:endParaRPr>
                    </a:p>
                  </a:txBody>
                  <a:tcPr marL="9525" marR="9525" marT="952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lnSpc>
                          <a:spcPct val="100000"/>
                        </a:lnSpc>
                      </a:pPr>
                      <a:r>
                        <a:rPr kumimoji="1" lang="en-US" altLang="ja-JP" sz="1050" kern="1200" dirty="0">
                          <a:solidFill>
                            <a:schemeClr val="tx1"/>
                          </a:solidFill>
                          <a:effectLst/>
                          <a:latin typeface="+mn-ea"/>
                          <a:ea typeface="+mn-ea"/>
                          <a:cs typeface="+mn-cs"/>
                        </a:rPr>
                        <a:t>11:00</a:t>
                      </a:r>
                      <a:r>
                        <a:rPr kumimoji="1" lang="ja-JP" altLang="ja-JP" sz="1050" kern="1200" dirty="0">
                          <a:solidFill>
                            <a:schemeClr val="tx1"/>
                          </a:solidFill>
                          <a:effectLst/>
                          <a:latin typeface="+mn-ea"/>
                          <a:ea typeface="+mn-ea"/>
                          <a:cs typeface="+mn-cs"/>
                        </a:rPr>
                        <a:t>～</a:t>
                      </a:r>
                      <a:r>
                        <a:rPr kumimoji="1" lang="en-US" altLang="ja-JP" sz="1050" kern="1200" dirty="0">
                          <a:solidFill>
                            <a:schemeClr val="tx1"/>
                          </a:solidFill>
                          <a:effectLst/>
                          <a:latin typeface="+mn-ea"/>
                          <a:ea typeface="+mn-ea"/>
                          <a:cs typeface="+mn-cs"/>
                        </a:rPr>
                        <a:t>11:50</a:t>
                      </a:r>
                      <a:endParaRPr lang="ja-JP" altLang="en-US" sz="1050" b="0" i="0" u="none" strike="noStrike" dirty="0">
                        <a:solidFill>
                          <a:srgbClr val="000000"/>
                        </a:solidFill>
                        <a:effectLst/>
                        <a:latin typeface="+mn-ea"/>
                        <a:ea typeface="+mn-ea"/>
                      </a:endParaRPr>
                    </a:p>
                  </a:txBody>
                  <a:tcPr marL="9525" marR="9525" marT="952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1945326184"/>
                  </a:ext>
                </a:extLst>
              </a:tr>
              <a:tr h="206859">
                <a:tc>
                  <a:txBody>
                    <a:bodyPr/>
                    <a:lstStyle/>
                    <a:p>
                      <a:pPr algn="l" fontAlgn="ctr">
                        <a:lnSpc>
                          <a:spcPct val="100000"/>
                        </a:lnSpc>
                      </a:pPr>
                      <a:r>
                        <a:rPr kumimoji="1" lang="ja-JP" altLang="en-US" sz="1050" kern="1200" dirty="0">
                          <a:solidFill>
                            <a:schemeClr val="tx1"/>
                          </a:solidFill>
                          <a:effectLst/>
                          <a:latin typeface="+mn-ea"/>
                          <a:ea typeface="+mn-ea"/>
                          <a:cs typeface="+mn-cs"/>
                        </a:rPr>
                        <a:t>　</a:t>
                      </a:r>
                      <a:r>
                        <a:rPr kumimoji="1" lang="ja-JP" altLang="ja-JP" sz="1050" kern="1200" dirty="0">
                          <a:solidFill>
                            <a:schemeClr val="tx1"/>
                          </a:solidFill>
                          <a:effectLst/>
                          <a:latin typeface="+mn-ea"/>
                          <a:ea typeface="+mn-ea"/>
                          <a:cs typeface="+mn-cs"/>
                        </a:rPr>
                        <a:t>第</a:t>
                      </a:r>
                      <a:r>
                        <a:rPr kumimoji="1" lang="en-US" altLang="ja-JP" sz="1050" kern="1200" dirty="0">
                          <a:solidFill>
                            <a:schemeClr val="tx1"/>
                          </a:solidFill>
                          <a:effectLst/>
                          <a:latin typeface="+mn-ea"/>
                          <a:ea typeface="+mn-ea"/>
                          <a:cs typeface="+mn-cs"/>
                        </a:rPr>
                        <a:t>4</a:t>
                      </a:r>
                      <a:r>
                        <a:rPr kumimoji="1" lang="ja-JP" altLang="ja-JP" sz="1050" kern="1200" dirty="0">
                          <a:solidFill>
                            <a:schemeClr val="tx1"/>
                          </a:solidFill>
                          <a:effectLst/>
                          <a:latin typeface="+mn-ea"/>
                          <a:ea typeface="+mn-ea"/>
                          <a:cs typeface="+mn-cs"/>
                        </a:rPr>
                        <a:t>時限目</a:t>
                      </a:r>
                      <a:endParaRPr lang="ja-JP" altLang="en-US" sz="1050" b="0" i="0" u="none" strike="noStrike" dirty="0">
                        <a:solidFill>
                          <a:srgbClr val="000000"/>
                        </a:solidFill>
                        <a:effectLst/>
                        <a:latin typeface="+mn-ea"/>
                        <a:ea typeface="+mn-ea"/>
                      </a:endParaRPr>
                    </a:p>
                  </a:txBody>
                  <a:tcPr marL="9525" marR="9525" marT="952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lnSpc>
                          <a:spcPct val="100000"/>
                        </a:lnSpc>
                      </a:pPr>
                      <a:r>
                        <a:rPr kumimoji="1" lang="en-US" altLang="ja-JP" sz="1050" kern="1200" dirty="0">
                          <a:solidFill>
                            <a:schemeClr val="tx1"/>
                          </a:solidFill>
                          <a:effectLst/>
                          <a:latin typeface="+mn-ea"/>
                          <a:ea typeface="+mn-ea"/>
                          <a:cs typeface="+mn-cs"/>
                        </a:rPr>
                        <a:t>12:00</a:t>
                      </a:r>
                      <a:r>
                        <a:rPr kumimoji="1" lang="ja-JP" altLang="ja-JP" sz="1050" kern="1200" dirty="0">
                          <a:solidFill>
                            <a:schemeClr val="tx1"/>
                          </a:solidFill>
                          <a:effectLst/>
                          <a:latin typeface="+mn-ea"/>
                          <a:ea typeface="+mn-ea"/>
                          <a:cs typeface="+mn-cs"/>
                        </a:rPr>
                        <a:t>～</a:t>
                      </a:r>
                      <a:r>
                        <a:rPr kumimoji="1" lang="en-US" altLang="ja-JP" sz="1050" kern="1200" dirty="0">
                          <a:solidFill>
                            <a:schemeClr val="tx1"/>
                          </a:solidFill>
                          <a:effectLst/>
                          <a:latin typeface="+mn-ea"/>
                          <a:ea typeface="+mn-ea"/>
                          <a:cs typeface="+mn-cs"/>
                        </a:rPr>
                        <a:t>12:50</a:t>
                      </a:r>
                      <a:endParaRPr lang="ja-JP" altLang="en-US" sz="1050" b="0" i="0" u="none" strike="noStrike" dirty="0">
                        <a:solidFill>
                          <a:srgbClr val="000000"/>
                        </a:solidFill>
                        <a:effectLst/>
                        <a:latin typeface="+mn-ea"/>
                        <a:ea typeface="+mn-ea"/>
                      </a:endParaRPr>
                    </a:p>
                  </a:txBody>
                  <a:tcPr marL="9525" marR="9525" marT="952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2371190579"/>
                  </a:ext>
                </a:extLst>
              </a:tr>
              <a:tr h="206859">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kumimoji="1" lang="ja-JP" altLang="en-US" sz="1050" kern="1200" dirty="0">
                          <a:solidFill>
                            <a:schemeClr val="tx1"/>
                          </a:solidFill>
                          <a:effectLst/>
                          <a:latin typeface="+mn-ea"/>
                          <a:ea typeface="+mn-ea"/>
                          <a:cs typeface="+mn-cs"/>
                        </a:rPr>
                        <a:t>　</a:t>
                      </a:r>
                      <a:r>
                        <a:rPr kumimoji="1" lang="ja-JP" altLang="ja-JP" sz="1050" kern="1200" dirty="0">
                          <a:solidFill>
                            <a:schemeClr val="tx1"/>
                          </a:solidFill>
                          <a:effectLst/>
                          <a:latin typeface="+mn-ea"/>
                          <a:ea typeface="+mn-ea"/>
                          <a:cs typeface="+mn-cs"/>
                        </a:rPr>
                        <a:t>第</a:t>
                      </a:r>
                      <a:r>
                        <a:rPr kumimoji="1" lang="en-US" altLang="ja-JP" sz="1050" kern="1200" dirty="0">
                          <a:solidFill>
                            <a:schemeClr val="tx1"/>
                          </a:solidFill>
                          <a:effectLst/>
                          <a:latin typeface="+mn-ea"/>
                          <a:ea typeface="+mn-ea"/>
                          <a:cs typeface="+mn-cs"/>
                        </a:rPr>
                        <a:t>5</a:t>
                      </a:r>
                      <a:r>
                        <a:rPr kumimoji="1" lang="ja-JP" altLang="ja-JP" sz="1050" kern="1200" dirty="0">
                          <a:solidFill>
                            <a:schemeClr val="tx1"/>
                          </a:solidFill>
                          <a:effectLst/>
                          <a:latin typeface="+mn-ea"/>
                          <a:ea typeface="+mn-ea"/>
                          <a:cs typeface="+mn-cs"/>
                        </a:rPr>
                        <a:t>時限目</a:t>
                      </a:r>
                      <a:endParaRPr lang="ja-JP" altLang="en-US" sz="1050" b="0" i="0" u="none" strike="noStrike" dirty="0">
                        <a:solidFill>
                          <a:srgbClr val="000000"/>
                        </a:solidFill>
                        <a:effectLst/>
                        <a:latin typeface="+mn-ea"/>
                        <a:ea typeface="+mn-ea"/>
                      </a:endParaRPr>
                    </a:p>
                  </a:txBody>
                  <a:tcPr marL="9525" marR="9525" marT="952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lnSpc>
                          <a:spcPct val="100000"/>
                        </a:lnSpc>
                      </a:pPr>
                      <a:r>
                        <a:rPr kumimoji="1" lang="en-US" altLang="ja-JP" sz="1050" kern="1200" dirty="0">
                          <a:solidFill>
                            <a:schemeClr val="tx1"/>
                          </a:solidFill>
                          <a:effectLst/>
                          <a:latin typeface="+mn-ea"/>
                          <a:ea typeface="+mn-ea"/>
                          <a:cs typeface="+mn-cs"/>
                        </a:rPr>
                        <a:t>13:00</a:t>
                      </a:r>
                      <a:r>
                        <a:rPr kumimoji="1" lang="ja-JP" altLang="ja-JP" sz="1050" kern="1200" dirty="0">
                          <a:solidFill>
                            <a:schemeClr val="tx1"/>
                          </a:solidFill>
                          <a:effectLst/>
                          <a:latin typeface="+mn-ea"/>
                          <a:ea typeface="+mn-ea"/>
                          <a:cs typeface="+mn-cs"/>
                        </a:rPr>
                        <a:t>～</a:t>
                      </a:r>
                      <a:r>
                        <a:rPr kumimoji="1" lang="en-US" altLang="ja-JP" sz="1050" kern="1200" dirty="0">
                          <a:solidFill>
                            <a:schemeClr val="tx1"/>
                          </a:solidFill>
                          <a:effectLst/>
                          <a:latin typeface="+mn-ea"/>
                          <a:ea typeface="+mn-ea"/>
                          <a:cs typeface="+mn-cs"/>
                        </a:rPr>
                        <a:t>13:50</a:t>
                      </a:r>
                      <a:endParaRPr lang="ja-JP" altLang="en-US" sz="1050" b="0" i="0" u="none" strike="noStrike" dirty="0">
                        <a:solidFill>
                          <a:srgbClr val="000000"/>
                        </a:solidFill>
                        <a:effectLst/>
                        <a:latin typeface="+mn-ea"/>
                        <a:ea typeface="+mn-ea"/>
                      </a:endParaRPr>
                    </a:p>
                  </a:txBody>
                  <a:tcPr marL="9525" marR="9525" marT="952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64834572"/>
                  </a:ext>
                </a:extLst>
              </a:tr>
              <a:tr h="212944">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kumimoji="1" lang="ja-JP" altLang="en-US" sz="1050" kern="1200" dirty="0">
                          <a:solidFill>
                            <a:schemeClr val="tx1"/>
                          </a:solidFill>
                          <a:effectLst/>
                          <a:latin typeface="+mn-ea"/>
                          <a:ea typeface="+mn-ea"/>
                          <a:cs typeface="+mn-cs"/>
                        </a:rPr>
                        <a:t>　</a:t>
                      </a:r>
                      <a:r>
                        <a:rPr kumimoji="1" lang="ja-JP" altLang="ja-JP" sz="1050" kern="1200" dirty="0">
                          <a:solidFill>
                            <a:schemeClr val="tx1"/>
                          </a:solidFill>
                          <a:effectLst/>
                          <a:latin typeface="+mn-ea"/>
                          <a:ea typeface="+mn-ea"/>
                          <a:cs typeface="+mn-cs"/>
                        </a:rPr>
                        <a:t>第</a:t>
                      </a:r>
                      <a:r>
                        <a:rPr kumimoji="1" lang="en-US" altLang="ja-JP" sz="1050" kern="1200" dirty="0">
                          <a:solidFill>
                            <a:schemeClr val="tx1"/>
                          </a:solidFill>
                          <a:effectLst/>
                          <a:latin typeface="+mn-ea"/>
                          <a:ea typeface="+mn-ea"/>
                          <a:cs typeface="+mn-cs"/>
                        </a:rPr>
                        <a:t>6</a:t>
                      </a:r>
                      <a:r>
                        <a:rPr kumimoji="1" lang="ja-JP" altLang="ja-JP" sz="1050" kern="1200" dirty="0">
                          <a:solidFill>
                            <a:schemeClr val="tx1"/>
                          </a:solidFill>
                          <a:effectLst/>
                          <a:latin typeface="+mn-ea"/>
                          <a:ea typeface="+mn-ea"/>
                          <a:cs typeface="+mn-cs"/>
                        </a:rPr>
                        <a:t>時限目</a:t>
                      </a:r>
                      <a:endParaRPr lang="ja-JP" altLang="en-US" sz="1050" b="0" i="0" u="none" strike="noStrike" dirty="0">
                        <a:solidFill>
                          <a:srgbClr val="000000"/>
                        </a:solidFill>
                        <a:effectLst/>
                        <a:latin typeface="+mn-ea"/>
                        <a:ea typeface="+mn-ea"/>
                      </a:endParaRPr>
                    </a:p>
                  </a:txBody>
                  <a:tcPr marL="9525" marR="9525" marT="952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lnSpc>
                          <a:spcPct val="100000"/>
                        </a:lnSpc>
                      </a:pPr>
                      <a:r>
                        <a:rPr lang="en-US" altLang="ja-JP" sz="1050" b="0" i="0" u="none" strike="noStrike" dirty="0">
                          <a:solidFill>
                            <a:srgbClr val="000000"/>
                          </a:solidFill>
                          <a:effectLst/>
                          <a:latin typeface="+mn-ea"/>
                          <a:ea typeface="+mn-ea"/>
                        </a:rPr>
                        <a:t>14:00</a:t>
                      </a:r>
                      <a:r>
                        <a:rPr lang="ja-JP" altLang="en-US" sz="1050" b="0" i="0" u="none" strike="noStrike" dirty="0">
                          <a:solidFill>
                            <a:srgbClr val="000000"/>
                          </a:solidFill>
                          <a:effectLst/>
                          <a:latin typeface="+mn-ea"/>
                          <a:ea typeface="+mn-ea"/>
                        </a:rPr>
                        <a:t>～</a:t>
                      </a:r>
                      <a:r>
                        <a:rPr lang="en-US" altLang="ja-JP" sz="1050" b="0" i="0" u="none" strike="noStrike" dirty="0">
                          <a:solidFill>
                            <a:srgbClr val="000000"/>
                          </a:solidFill>
                          <a:effectLst/>
                          <a:latin typeface="+mn-ea"/>
                          <a:ea typeface="+mn-ea"/>
                        </a:rPr>
                        <a:t>14:50</a:t>
                      </a:r>
                      <a:endParaRPr lang="ja-JP" altLang="en-US" sz="1050" b="0" i="0" u="none" strike="noStrike" dirty="0">
                        <a:solidFill>
                          <a:srgbClr val="000000"/>
                        </a:solidFill>
                        <a:effectLst/>
                        <a:latin typeface="+mn-ea"/>
                        <a:ea typeface="+mn-ea"/>
                      </a:endParaRPr>
                    </a:p>
                  </a:txBody>
                  <a:tcPr marL="9525" marR="9525" marT="952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1153417526"/>
                  </a:ext>
                </a:extLst>
              </a:tr>
              <a:tr h="194747">
                <a:tc>
                  <a:txBody>
                    <a:bodyPr/>
                    <a:lstStyle/>
                    <a:p>
                      <a:pPr algn="l" fontAlgn="ctr">
                        <a:lnSpc>
                          <a:spcPct val="100000"/>
                        </a:lnSpc>
                      </a:pPr>
                      <a:r>
                        <a:rPr kumimoji="1" lang="ja-JP" altLang="en-US" sz="1050" kern="1200" dirty="0">
                          <a:solidFill>
                            <a:schemeClr val="tx1"/>
                          </a:solidFill>
                          <a:effectLst/>
                          <a:latin typeface="+mn-ea"/>
                          <a:ea typeface="+mn-ea"/>
                          <a:cs typeface="+mn-cs"/>
                        </a:rPr>
                        <a:t>　</a:t>
                      </a:r>
                      <a:r>
                        <a:rPr kumimoji="1" lang="ja-JP" altLang="ja-JP" sz="1050" kern="1200" dirty="0">
                          <a:solidFill>
                            <a:schemeClr val="tx1"/>
                          </a:solidFill>
                          <a:effectLst/>
                          <a:latin typeface="+mn-ea"/>
                          <a:ea typeface="+mn-ea"/>
                          <a:cs typeface="+mn-cs"/>
                        </a:rPr>
                        <a:t>進</a:t>
                      </a:r>
                      <a:r>
                        <a:rPr kumimoji="1" lang="ja-JP" altLang="en-US" sz="1050" kern="1200" dirty="0">
                          <a:solidFill>
                            <a:schemeClr val="tx1"/>
                          </a:solidFill>
                          <a:effectLst/>
                          <a:latin typeface="+mn-ea"/>
                          <a:ea typeface="+mn-ea"/>
                          <a:cs typeface="+mn-cs"/>
                        </a:rPr>
                        <a:t>路</a:t>
                      </a:r>
                      <a:r>
                        <a:rPr kumimoji="1" lang="ja-JP" altLang="ja-JP" sz="1050" kern="1200" dirty="0">
                          <a:solidFill>
                            <a:schemeClr val="tx1"/>
                          </a:solidFill>
                          <a:effectLst/>
                          <a:latin typeface="+mn-ea"/>
                          <a:ea typeface="+mn-ea"/>
                          <a:cs typeface="+mn-cs"/>
                        </a:rPr>
                        <a:t>指導　など（＊自由参加・必要に応じる）</a:t>
                      </a:r>
                      <a:endParaRPr lang="ja-JP" altLang="en-US" sz="1050" b="0" i="0" u="none" strike="noStrike" dirty="0">
                        <a:solidFill>
                          <a:srgbClr val="000000"/>
                        </a:solidFill>
                        <a:effectLst/>
                        <a:latin typeface="+mn-ea"/>
                        <a:ea typeface="+mn-ea"/>
                      </a:endParaRPr>
                    </a:p>
                  </a:txBody>
                  <a:tcPr marL="9525" marR="9525" marT="952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lnSpc>
                          <a:spcPct val="100000"/>
                        </a:lnSpc>
                      </a:pPr>
                      <a:r>
                        <a:rPr kumimoji="1" lang="en-US" altLang="ja-JP" sz="1050" kern="1200" dirty="0">
                          <a:solidFill>
                            <a:schemeClr val="tx1"/>
                          </a:solidFill>
                          <a:effectLst/>
                          <a:latin typeface="+mn-ea"/>
                          <a:ea typeface="+mn-ea"/>
                          <a:cs typeface="+mn-cs"/>
                        </a:rPr>
                        <a:t>15:00</a:t>
                      </a:r>
                      <a:r>
                        <a:rPr kumimoji="1" lang="ja-JP" altLang="ja-JP" sz="1050" kern="1200" dirty="0">
                          <a:solidFill>
                            <a:schemeClr val="tx1"/>
                          </a:solidFill>
                          <a:effectLst/>
                          <a:latin typeface="+mn-ea"/>
                          <a:ea typeface="+mn-ea"/>
                          <a:cs typeface="+mn-cs"/>
                        </a:rPr>
                        <a:t>～</a:t>
                      </a:r>
                      <a:r>
                        <a:rPr kumimoji="1" lang="en-US" altLang="ja-JP" sz="1050" kern="1200" dirty="0">
                          <a:solidFill>
                            <a:schemeClr val="tx1"/>
                          </a:solidFill>
                          <a:effectLst/>
                          <a:latin typeface="+mn-ea"/>
                          <a:ea typeface="+mn-ea"/>
                          <a:cs typeface="+mn-cs"/>
                        </a:rPr>
                        <a:t>17:00</a:t>
                      </a:r>
                      <a:endParaRPr lang="ja-JP" altLang="en-US" sz="1050" b="0" i="0" u="none" strike="noStrike" dirty="0">
                        <a:solidFill>
                          <a:srgbClr val="000000"/>
                        </a:solidFill>
                        <a:effectLst/>
                        <a:latin typeface="+mn-ea"/>
                        <a:ea typeface="+mn-ea"/>
                      </a:endParaRPr>
                    </a:p>
                  </a:txBody>
                  <a:tcPr marL="9525" marR="9525" marT="952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1761690919"/>
                  </a:ext>
                </a:extLst>
              </a:tr>
            </a:tbl>
          </a:graphicData>
        </a:graphic>
      </p:graphicFrame>
      <p:sp>
        <p:nvSpPr>
          <p:cNvPr id="54" name="正方形/長方形 53">
            <a:extLst>
              <a:ext uri="{FF2B5EF4-FFF2-40B4-BE49-F238E27FC236}">
                <a16:creationId xmlns:a16="http://schemas.microsoft.com/office/drawing/2014/main" id="{020A5132-5ADA-4FE8-AE1D-038FF878974D}"/>
              </a:ext>
            </a:extLst>
          </p:cNvPr>
          <p:cNvSpPr/>
          <p:nvPr/>
        </p:nvSpPr>
        <p:spPr>
          <a:xfrm>
            <a:off x="333369" y="2237151"/>
            <a:ext cx="2152651" cy="253916"/>
          </a:xfrm>
          <a:prstGeom prst="rect">
            <a:avLst/>
          </a:prstGeom>
        </p:spPr>
        <p:txBody>
          <a:bodyPr wrap="square">
            <a:spAutoFit/>
          </a:bodyPr>
          <a:lstStyle/>
          <a:p>
            <a:r>
              <a:rPr lang="ja-JP" altLang="ja-JP" sz="1050" dirty="0">
                <a:latin typeface="游ゴシック "/>
              </a:rPr>
              <a:t>月曜日～金曜日（祝日を除く）</a:t>
            </a:r>
          </a:p>
        </p:txBody>
      </p:sp>
      <p:sp>
        <p:nvSpPr>
          <p:cNvPr id="57" name="テキスト ボックス 56">
            <a:extLst>
              <a:ext uri="{FF2B5EF4-FFF2-40B4-BE49-F238E27FC236}">
                <a16:creationId xmlns:a16="http://schemas.microsoft.com/office/drawing/2014/main" id="{F3C53EF0-D529-4EF4-9576-3B5A4578067D}"/>
              </a:ext>
            </a:extLst>
          </p:cNvPr>
          <p:cNvSpPr txBox="1"/>
          <p:nvPr/>
        </p:nvSpPr>
        <p:spPr>
          <a:xfrm>
            <a:off x="323839" y="4312102"/>
            <a:ext cx="6086486" cy="1708160"/>
          </a:xfrm>
          <a:prstGeom prst="rect">
            <a:avLst/>
          </a:prstGeom>
          <a:noFill/>
        </p:spPr>
        <p:txBody>
          <a:bodyPr wrap="square" rtlCol="0">
            <a:spAutoFit/>
          </a:bodyPr>
          <a:lstStyle/>
          <a:p>
            <a:pPr lvl="0"/>
            <a:r>
              <a:rPr lang="ja-JP" altLang="en-US" sz="1050" dirty="0">
                <a:latin typeface="游ゴシック "/>
              </a:rPr>
              <a:t>●公募型推薦入試</a:t>
            </a:r>
            <a:endParaRPr lang="en-US" altLang="ja-JP" sz="1050" dirty="0">
              <a:latin typeface="游ゴシック "/>
            </a:endParaRPr>
          </a:p>
          <a:p>
            <a:pPr lvl="0"/>
            <a:r>
              <a:rPr lang="ja-JP" altLang="en-US" sz="1050" dirty="0">
                <a:latin typeface="游ゴシック "/>
              </a:rPr>
              <a:t>①日本国外において</a:t>
            </a:r>
            <a:r>
              <a:rPr lang="en-US" altLang="ja-JP" sz="1050" dirty="0">
                <a:latin typeface="游ゴシック "/>
              </a:rPr>
              <a:t>12</a:t>
            </a:r>
            <a:r>
              <a:rPr lang="ja-JP" altLang="en-US" sz="1050" dirty="0">
                <a:latin typeface="游ゴシック "/>
              </a:rPr>
              <a:t>年以上の教育課程を修了した者</a:t>
            </a:r>
          </a:p>
          <a:p>
            <a:pPr lvl="0"/>
            <a:r>
              <a:rPr lang="ja-JP" altLang="en-US" sz="1050" dirty="0">
                <a:latin typeface="游ゴシック "/>
              </a:rPr>
              <a:t>②①かつ以下のいずれかを満たす者</a:t>
            </a:r>
          </a:p>
          <a:p>
            <a:pPr lvl="0"/>
            <a:r>
              <a:rPr lang="ja-JP" altLang="en-US" sz="1050" dirty="0">
                <a:latin typeface="游ゴシック "/>
              </a:rPr>
              <a:t>・日本語教育施設（法務省告示校）に在籍の者で、６ヶ月以上日本語教育を受け、出席率が</a:t>
            </a:r>
            <a:r>
              <a:rPr lang="en-US" altLang="ja-JP" sz="1050" dirty="0">
                <a:latin typeface="游ゴシック "/>
              </a:rPr>
              <a:t>9</a:t>
            </a:r>
            <a:r>
              <a:rPr lang="ja-JP" altLang="en-US" sz="1050" dirty="0">
                <a:latin typeface="游ゴシック "/>
              </a:rPr>
              <a:t>０％　　</a:t>
            </a:r>
            <a:endParaRPr lang="en-US" altLang="ja-JP" sz="1050" dirty="0">
              <a:latin typeface="游ゴシック "/>
            </a:endParaRPr>
          </a:p>
          <a:p>
            <a:pPr lvl="0"/>
            <a:r>
              <a:rPr lang="ja-JP" altLang="en-US" sz="1050" dirty="0">
                <a:latin typeface="游ゴシック "/>
              </a:rPr>
              <a:t>　以上の者。</a:t>
            </a:r>
          </a:p>
          <a:p>
            <a:pPr lvl="0"/>
            <a:r>
              <a:rPr lang="ja-JP" altLang="en-US" sz="1050" dirty="0">
                <a:latin typeface="游ゴシック "/>
              </a:rPr>
              <a:t>・日本留学試験の日本語科目の成績が</a:t>
            </a:r>
            <a:r>
              <a:rPr lang="en-US" altLang="ja-JP" sz="1050" dirty="0">
                <a:latin typeface="游ゴシック "/>
              </a:rPr>
              <a:t>200</a:t>
            </a:r>
            <a:r>
              <a:rPr lang="ja-JP" altLang="en-US" sz="1050" dirty="0">
                <a:latin typeface="游ゴシック "/>
              </a:rPr>
              <a:t>点以上</a:t>
            </a:r>
          </a:p>
          <a:p>
            <a:pPr lvl="0"/>
            <a:r>
              <a:rPr lang="ja-JP" altLang="en-US" sz="1050" dirty="0">
                <a:latin typeface="游ゴシック "/>
              </a:rPr>
              <a:t>・日本語能力試験Ｎ２合格の者、または同程度の日本語能力を有する者。</a:t>
            </a:r>
          </a:p>
          <a:p>
            <a:pPr lvl="0"/>
            <a:r>
              <a:rPr lang="ja-JP" altLang="en-US" sz="1050" dirty="0">
                <a:latin typeface="游ゴシック "/>
              </a:rPr>
              <a:t>・本校を専願受験（</a:t>
            </a:r>
            <a:r>
              <a:rPr lang="en-US" altLang="ja-JP" sz="1050" dirty="0">
                <a:latin typeface="游ゴシック "/>
              </a:rPr>
              <a:t>※</a:t>
            </a:r>
            <a:r>
              <a:rPr lang="ja-JP" altLang="en-US" sz="1050" dirty="0">
                <a:latin typeface="游ゴシック "/>
              </a:rPr>
              <a:t>）する者で、日本語学校長の推薦を受けられる者。</a:t>
            </a:r>
          </a:p>
          <a:p>
            <a:pPr lvl="0"/>
            <a:r>
              <a:rPr lang="en-US" altLang="ja-JP" sz="1050" dirty="0">
                <a:latin typeface="游ゴシック "/>
              </a:rPr>
              <a:t>※</a:t>
            </a:r>
            <a:r>
              <a:rPr lang="ja-JP" altLang="en-US" sz="1050" dirty="0">
                <a:latin typeface="游ゴシック "/>
              </a:rPr>
              <a:t>専願の受験生は、出願する際に「合格した場合はこの学校に必ず入学する」という約束のもと、</a:t>
            </a:r>
            <a:endParaRPr lang="en-US" altLang="ja-JP" sz="1050" dirty="0">
              <a:latin typeface="游ゴシック "/>
            </a:endParaRPr>
          </a:p>
          <a:p>
            <a:pPr lvl="0"/>
            <a:r>
              <a:rPr lang="ja-JP" altLang="en-US" sz="1050" dirty="0">
                <a:latin typeface="游ゴシック "/>
              </a:rPr>
              <a:t>　願書を提出しなければなりません。（他校との併願は不可）</a:t>
            </a:r>
          </a:p>
        </p:txBody>
      </p:sp>
      <p:sp>
        <p:nvSpPr>
          <p:cNvPr id="13" name="テキスト ボックス 12">
            <a:extLst>
              <a:ext uri="{FF2B5EF4-FFF2-40B4-BE49-F238E27FC236}">
                <a16:creationId xmlns:a16="http://schemas.microsoft.com/office/drawing/2014/main" id="{271F002F-7C91-4268-9626-89E7F4D78740}"/>
              </a:ext>
            </a:extLst>
          </p:cNvPr>
          <p:cNvSpPr txBox="1"/>
          <p:nvPr/>
        </p:nvSpPr>
        <p:spPr>
          <a:xfrm>
            <a:off x="381000" y="9641568"/>
            <a:ext cx="6162673" cy="246221"/>
          </a:xfrm>
          <a:prstGeom prst="rect">
            <a:avLst/>
          </a:prstGeom>
          <a:noFill/>
        </p:spPr>
        <p:txBody>
          <a:bodyPr wrap="square" rtlCol="0">
            <a:spAutoFit/>
          </a:bodyPr>
          <a:lstStyle/>
          <a:p>
            <a:pPr algn="ctr"/>
            <a:r>
              <a:rPr kumimoji="1" lang="ja-JP" altLang="en-US" sz="1000" dirty="0"/>
              <a:t>＜</a:t>
            </a:r>
            <a:r>
              <a:rPr kumimoji="1" lang="en-US" altLang="ja-JP" sz="1000" dirty="0"/>
              <a:t>1</a:t>
            </a:r>
            <a:r>
              <a:rPr kumimoji="1" lang="ja-JP" altLang="en-US" sz="1000" dirty="0"/>
              <a:t>＞</a:t>
            </a:r>
          </a:p>
        </p:txBody>
      </p:sp>
      <p:sp>
        <p:nvSpPr>
          <p:cNvPr id="16" name="フローチャート: 端子 15">
            <a:extLst>
              <a:ext uri="{FF2B5EF4-FFF2-40B4-BE49-F238E27FC236}">
                <a16:creationId xmlns:a16="http://schemas.microsoft.com/office/drawing/2014/main" id="{9A81B79D-1158-4754-A430-CF563B2A018F}"/>
              </a:ext>
            </a:extLst>
          </p:cNvPr>
          <p:cNvSpPr/>
          <p:nvPr/>
        </p:nvSpPr>
        <p:spPr>
          <a:xfrm>
            <a:off x="402386" y="1992103"/>
            <a:ext cx="1502614" cy="252105"/>
          </a:xfrm>
          <a:prstGeom prst="flowChartTerminator">
            <a:avLst/>
          </a:prstGeom>
          <a:noFill/>
          <a:ln w="19050">
            <a:solidFill>
              <a:srgbClr val="C799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400" b="1" dirty="0">
                <a:solidFill>
                  <a:schemeClr val="tx1"/>
                </a:solidFill>
              </a:rPr>
              <a:t>学習時間割</a:t>
            </a:r>
          </a:p>
        </p:txBody>
      </p:sp>
      <p:sp>
        <p:nvSpPr>
          <p:cNvPr id="17" name="楕円 16">
            <a:extLst>
              <a:ext uri="{FF2B5EF4-FFF2-40B4-BE49-F238E27FC236}">
                <a16:creationId xmlns:a16="http://schemas.microsoft.com/office/drawing/2014/main" id="{127DB27D-A653-4A99-BB90-FB0285F38147}"/>
              </a:ext>
            </a:extLst>
          </p:cNvPr>
          <p:cNvSpPr/>
          <p:nvPr/>
        </p:nvSpPr>
        <p:spPr>
          <a:xfrm>
            <a:off x="411735" y="1975084"/>
            <a:ext cx="347727" cy="248170"/>
          </a:xfrm>
          <a:prstGeom prst="ellipse">
            <a:avLst/>
          </a:prstGeom>
          <a:solidFill>
            <a:srgbClr val="C7999D"/>
          </a:solidFill>
          <a:ln>
            <a:solidFill>
              <a:srgbClr val="C799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⒉</a:t>
            </a:r>
          </a:p>
        </p:txBody>
      </p:sp>
      <p:sp>
        <p:nvSpPr>
          <p:cNvPr id="18" name="フローチャート: 端子 17">
            <a:extLst>
              <a:ext uri="{FF2B5EF4-FFF2-40B4-BE49-F238E27FC236}">
                <a16:creationId xmlns:a16="http://schemas.microsoft.com/office/drawing/2014/main" id="{519617BD-DE55-45EF-B87F-2041F36A6508}"/>
              </a:ext>
            </a:extLst>
          </p:cNvPr>
          <p:cNvSpPr/>
          <p:nvPr/>
        </p:nvSpPr>
        <p:spPr>
          <a:xfrm>
            <a:off x="381000" y="306790"/>
            <a:ext cx="1314450" cy="252105"/>
          </a:xfrm>
          <a:prstGeom prst="flowChartTerminator">
            <a:avLst/>
          </a:prstGeom>
          <a:noFill/>
          <a:ln w="19050">
            <a:solidFill>
              <a:srgbClr val="C799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400" b="1" dirty="0">
                <a:solidFill>
                  <a:schemeClr val="tx1"/>
                </a:solidFill>
              </a:rPr>
              <a:t>設置学科</a:t>
            </a:r>
          </a:p>
        </p:txBody>
      </p:sp>
      <p:sp>
        <p:nvSpPr>
          <p:cNvPr id="19" name="楕円 18">
            <a:extLst>
              <a:ext uri="{FF2B5EF4-FFF2-40B4-BE49-F238E27FC236}">
                <a16:creationId xmlns:a16="http://schemas.microsoft.com/office/drawing/2014/main" id="{B99A77B3-9DC9-4662-8416-618E81BAB934}"/>
              </a:ext>
            </a:extLst>
          </p:cNvPr>
          <p:cNvSpPr/>
          <p:nvPr/>
        </p:nvSpPr>
        <p:spPr>
          <a:xfrm>
            <a:off x="381000" y="299124"/>
            <a:ext cx="347727" cy="248170"/>
          </a:xfrm>
          <a:prstGeom prst="ellipse">
            <a:avLst/>
          </a:prstGeom>
          <a:solidFill>
            <a:srgbClr val="C7999D"/>
          </a:solidFill>
          <a:ln>
            <a:solidFill>
              <a:srgbClr val="C799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⒈</a:t>
            </a:r>
          </a:p>
        </p:txBody>
      </p:sp>
      <p:sp>
        <p:nvSpPr>
          <p:cNvPr id="20" name="フローチャート: 端子 19">
            <a:extLst>
              <a:ext uri="{FF2B5EF4-FFF2-40B4-BE49-F238E27FC236}">
                <a16:creationId xmlns:a16="http://schemas.microsoft.com/office/drawing/2014/main" id="{F32B929B-3EB4-4961-AF63-61176B4B627D}"/>
              </a:ext>
            </a:extLst>
          </p:cNvPr>
          <p:cNvSpPr/>
          <p:nvPr/>
        </p:nvSpPr>
        <p:spPr>
          <a:xfrm>
            <a:off x="371475" y="4032845"/>
            <a:ext cx="1314450" cy="252105"/>
          </a:xfrm>
          <a:prstGeom prst="flowChartTerminator">
            <a:avLst/>
          </a:prstGeom>
          <a:noFill/>
          <a:ln w="19050">
            <a:solidFill>
              <a:srgbClr val="C799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400" b="1" dirty="0">
                <a:solidFill>
                  <a:schemeClr val="tx1"/>
                </a:solidFill>
              </a:rPr>
              <a:t>出願資格</a:t>
            </a:r>
          </a:p>
        </p:txBody>
      </p:sp>
      <p:sp>
        <p:nvSpPr>
          <p:cNvPr id="21" name="楕円 20">
            <a:extLst>
              <a:ext uri="{FF2B5EF4-FFF2-40B4-BE49-F238E27FC236}">
                <a16:creationId xmlns:a16="http://schemas.microsoft.com/office/drawing/2014/main" id="{1D7E9678-A7D2-4A99-9B7C-DDB9E0B7A95B}"/>
              </a:ext>
            </a:extLst>
          </p:cNvPr>
          <p:cNvSpPr/>
          <p:nvPr/>
        </p:nvSpPr>
        <p:spPr>
          <a:xfrm>
            <a:off x="371475" y="4025179"/>
            <a:ext cx="347727" cy="248170"/>
          </a:xfrm>
          <a:prstGeom prst="ellipse">
            <a:avLst/>
          </a:prstGeom>
          <a:solidFill>
            <a:srgbClr val="C7999D"/>
          </a:solidFill>
          <a:ln>
            <a:solidFill>
              <a:srgbClr val="C799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⒊</a:t>
            </a:r>
          </a:p>
        </p:txBody>
      </p:sp>
      <p:sp>
        <p:nvSpPr>
          <p:cNvPr id="29" name="テキスト ボックス 28">
            <a:extLst>
              <a:ext uri="{FF2B5EF4-FFF2-40B4-BE49-F238E27FC236}">
                <a16:creationId xmlns:a16="http://schemas.microsoft.com/office/drawing/2014/main" id="{5677D471-6037-4D9B-8457-4C99C49CE4D1}"/>
              </a:ext>
            </a:extLst>
          </p:cNvPr>
          <p:cNvSpPr txBox="1"/>
          <p:nvPr/>
        </p:nvSpPr>
        <p:spPr>
          <a:xfrm>
            <a:off x="371475" y="6063636"/>
            <a:ext cx="6086486" cy="577081"/>
          </a:xfrm>
          <a:prstGeom prst="rect">
            <a:avLst/>
          </a:prstGeom>
          <a:noFill/>
        </p:spPr>
        <p:txBody>
          <a:bodyPr wrap="square" rtlCol="0">
            <a:spAutoFit/>
          </a:bodyPr>
          <a:lstStyle/>
          <a:p>
            <a:pPr lvl="0"/>
            <a:r>
              <a:rPr lang="ja-JP" altLang="en-US" sz="1050" dirty="0">
                <a:latin typeface="游ゴシック "/>
              </a:rPr>
              <a:t>●一般入試</a:t>
            </a:r>
            <a:endParaRPr lang="en-US" altLang="ja-JP" sz="1050" dirty="0">
              <a:latin typeface="游ゴシック "/>
            </a:endParaRPr>
          </a:p>
          <a:p>
            <a:pPr lvl="0"/>
            <a:r>
              <a:rPr lang="ja-JP" altLang="en-US" sz="1050" dirty="0">
                <a:latin typeface="游ゴシック "/>
              </a:rPr>
              <a:t>①</a:t>
            </a:r>
            <a:r>
              <a:rPr lang="ja-JP" altLang="ja-JP" sz="1050" dirty="0">
                <a:latin typeface="游ゴシック "/>
              </a:rPr>
              <a:t>日本語教育機関正規課程に</a:t>
            </a:r>
            <a:r>
              <a:rPr lang="en-US" altLang="ja-JP" sz="1050" dirty="0">
                <a:latin typeface="游ゴシック "/>
              </a:rPr>
              <a:t>6</a:t>
            </a:r>
            <a:r>
              <a:rPr lang="ja-JP" altLang="ja-JP" sz="1050" dirty="0">
                <a:latin typeface="游ゴシック "/>
              </a:rPr>
              <a:t>か月以上在籍した者。</a:t>
            </a:r>
          </a:p>
          <a:p>
            <a:pPr lvl="0"/>
            <a:r>
              <a:rPr lang="ja-JP" altLang="en-US" sz="1050" dirty="0">
                <a:latin typeface="游ゴシック "/>
              </a:rPr>
              <a:t>②</a:t>
            </a:r>
            <a:r>
              <a:rPr lang="ja-JP" altLang="ja-JP" sz="1050" dirty="0">
                <a:latin typeface="游ゴシック "/>
              </a:rPr>
              <a:t>在籍校の出席率が</a:t>
            </a:r>
            <a:r>
              <a:rPr lang="en-US" altLang="ja-JP" sz="1050" dirty="0">
                <a:latin typeface="游ゴシック "/>
              </a:rPr>
              <a:t>80</a:t>
            </a:r>
            <a:r>
              <a:rPr lang="ja-JP" altLang="ja-JP" sz="1050" dirty="0">
                <a:latin typeface="游ゴシック "/>
              </a:rPr>
              <a:t>％以上の者。</a:t>
            </a:r>
          </a:p>
        </p:txBody>
      </p:sp>
      <p:sp>
        <p:nvSpPr>
          <p:cNvPr id="15" name="テキスト ボックス 14">
            <a:extLst>
              <a:ext uri="{FF2B5EF4-FFF2-40B4-BE49-F238E27FC236}">
                <a16:creationId xmlns:a16="http://schemas.microsoft.com/office/drawing/2014/main" id="{6D719642-C196-4D93-8193-BE7CF79979D1}"/>
              </a:ext>
            </a:extLst>
          </p:cNvPr>
          <p:cNvSpPr txBox="1"/>
          <p:nvPr/>
        </p:nvSpPr>
        <p:spPr>
          <a:xfrm>
            <a:off x="345235" y="7074836"/>
            <a:ext cx="6167530" cy="738664"/>
          </a:xfrm>
          <a:prstGeom prst="rect">
            <a:avLst/>
          </a:prstGeom>
          <a:noFill/>
        </p:spPr>
        <p:txBody>
          <a:bodyPr wrap="square" rtlCol="0">
            <a:spAutoFit/>
          </a:bodyPr>
          <a:lstStyle/>
          <a:p>
            <a:pPr lvl="0"/>
            <a:r>
              <a:rPr lang="ja-JP" altLang="en-US" sz="1050" dirty="0">
                <a:latin typeface="Yu Gothic" panose="020B0400000000000000" pitchFamily="34" charset="-128"/>
                <a:ea typeface="Yu Gothic" panose="020B0400000000000000" pitchFamily="34" charset="-128"/>
              </a:rPr>
              <a:t>①　</a:t>
            </a:r>
            <a:r>
              <a:rPr lang="ja-JP" altLang="ja-JP" sz="1050" dirty="0">
                <a:latin typeface="Yu Gothic" panose="020B0400000000000000" pitchFamily="34" charset="-128"/>
                <a:ea typeface="Yu Gothic" panose="020B0400000000000000" pitchFamily="34" charset="-128"/>
              </a:rPr>
              <a:t>郵送する場合</a:t>
            </a:r>
          </a:p>
          <a:p>
            <a:r>
              <a:rPr lang="zh-TW" altLang="ja-JP" sz="1050" spc="400" dirty="0">
                <a:latin typeface="Yu Gothic" panose="020B0400000000000000" pitchFamily="34" charset="-128"/>
                <a:ea typeface="Yu Gothic" panose="020B0400000000000000" pitchFamily="34" charset="-128"/>
              </a:rPr>
              <a:t>出願先</a:t>
            </a:r>
            <a:r>
              <a:rPr lang="zh-TW" altLang="ja-JP" sz="1050" dirty="0">
                <a:latin typeface="Yu Gothic" panose="020B0400000000000000" pitchFamily="34" charset="-128"/>
                <a:ea typeface="Yu Gothic" panose="020B0400000000000000" pitchFamily="34" charset="-128"/>
              </a:rPr>
              <a:t>：〒</a:t>
            </a:r>
            <a:r>
              <a:rPr lang="en-US" altLang="ja-JP" sz="1050" dirty="0">
                <a:latin typeface="Yu Gothic" panose="020B0400000000000000" pitchFamily="34" charset="-128"/>
                <a:ea typeface="Yu Gothic" panose="020B0400000000000000" pitchFamily="34" charset="-128"/>
              </a:rPr>
              <a:t>543</a:t>
            </a:r>
            <a:r>
              <a:rPr lang="ja-JP" altLang="en-US" sz="1050" dirty="0">
                <a:latin typeface="Yu Gothic" panose="020B0400000000000000" pitchFamily="34" charset="-128"/>
                <a:ea typeface="Yu Gothic" panose="020B0400000000000000" pitchFamily="34" charset="-128"/>
              </a:rPr>
              <a:t>−</a:t>
            </a:r>
            <a:r>
              <a:rPr lang="en-US" altLang="ja-JP" sz="1050" dirty="0">
                <a:latin typeface="Yu Gothic" panose="020B0400000000000000" pitchFamily="34" charset="-128"/>
                <a:ea typeface="Yu Gothic" panose="020B0400000000000000" pitchFamily="34" charset="-128"/>
              </a:rPr>
              <a:t>0052</a:t>
            </a:r>
            <a:r>
              <a:rPr lang="ja-JP" altLang="en-US" sz="1050" dirty="0">
                <a:latin typeface="Yu Gothic" panose="020B0400000000000000" pitchFamily="34" charset="-128"/>
                <a:ea typeface="Yu Gothic" panose="020B0400000000000000" pitchFamily="34" charset="-128"/>
              </a:rPr>
              <a:t>  大阪府大阪市天王寺区大道</a:t>
            </a:r>
            <a:r>
              <a:rPr lang="en-US" altLang="zh-CN" sz="1050" dirty="0">
                <a:latin typeface="Yu Gothic" panose="020B0400000000000000" pitchFamily="34" charset="-128"/>
                <a:ea typeface="Yu Gothic" panose="020B0400000000000000" pitchFamily="34" charset="-128"/>
              </a:rPr>
              <a:t>3−5−11</a:t>
            </a:r>
            <a:r>
              <a:rPr lang="zh-TW" altLang="ja-JP" sz="1050" dirty="0">
                <a:latin typeface="Yu Gothic" panose="020B0400000000000000" pitchFamily="34" charset="-128"/>
                <a:ea typeface="Yu Gothic" panose="020B0400000000000000" pitchFamily="34" charset="-128"/>
              </a:rPr>
              <a:t>　</a:t>
            </a:r>
            <a:r>
              <a:rPr lang="ja-JP" altLang="en-US" sz="1050" dirty="0">
                <a:latin typeface="Yu Gothic" panose="020B0400000000000000" pitchFamily="34" charset="-128"/>
                <a:ea typeface="Yu Gothic" panose="020B0400000000000000" pitchFamily="34" charset="-128"/>
              </a:rPr>
              <a:t>日中文化芸術専門学校</a:t>
            </a:r>
            <a:r>
              <a:rPr lang="zh-CN" altLang="ja-JP" sz="1050" dirty="0">
                <a:latin typeface="Yu Gothic" panose="020B0400000000000000" pitchFamily="34" charset="-128"/>
                <a:ea typeface="Yu Gothic" panose="020B0400000000000000" pitchFamily="34" charset="-128"/>
              </a:rPr>
              <a:t>　</a:t>
            </a:r>
            <a:r>
              <a:rPr lang="ja-JP" altLang="en-US" sz="1050" dirty="0">
                <a:latin typeface="Yu Gothic" panose="020B0400000000000000" pitchFamily="34" charset="-128"/>
                <a:ea typeface="Yu Gothic" panose="020B0400000000000000" pitchFamily="34" charset="-128"/>
              </a:rPr>
              <a:t>入学課</a:t>
            </a:r>
            <a:endParaRPr lang="ja-JP" altLang="ja-JP" sz="1050" dirty="0">
              <a:latin typeface="Yu Gothic" panose="020B0400000000000000" pitchFamily="34" charset="-128"/>
              <a:ea typeface="Yu Gothic" panose="020B0400000000000000" pitchFamily="34" charset="-128"/>
            </a:endParaRPr>
          </a:p>
          <a:p>
            <a:pPr lvl="0"/>
            <a:r>
              <a:rPr lang="ja-JP" altLang="en-US" sz="1050" dirty="0">
                <a:latin typeface="Yu Gothic" panose="020B0400000000000000" pitchFamily="34" charset="-128"/>
                <a:ea typeface="Yu Gothic" panose="020B0400000000000000" pitchFamily="34" charset="-128"/>
              </a:rPr>
              <a:t>②　</a:t>
            </a:r>
            <a:r>
              <a:rPr lang="ja-JP" altLang="ja-JP" sz="1050" dirty="0">
                <a:latin typeface="Yu Gothic" panose="020B0400000000000000" pitchFamily="34" charset="-128"/>
                <a:ea typeface="Yu Gothic" panose="020B0400000000000000" pitchFamily="34" charset="-128"/>
              </a:rPr>
              <a:t>持参する場合</a:t>
            </a:r>
          </a:p>
          <a:p>
            <a:r>
              <a:rPr lang="ja-JP" altLang="ja-JP" sz="1050" dirty="0">
                <a:latin typeface="Yu Gothic" panose="020B0400000000000000" pitchFamily="34" charset="-128"/>
                <a:ea typeface="Yu Gothic" panose="020B0400000000000000" pitchFamily="34" charset="-128"/>
              </a:rPr>
              <a:t>受付時間：月曜日～金曜日（祝日除く）</a:t>
            </a:r>
            <a:r>
              <a:rPr lang="en-US" altLang="zh-CN" sz="1050" dirty="0">
                <a:latin typeface="Yu Gothic" panose="020B0400000000000000" pitchFamily="34" charset="-128"/>
                <a:ea typeface="Yu Gothic" panose="020B0400000000000000" pitchFamily="34" charset="-128"/>
              </a:rPr>
              <a:t>9:00</a:t>
            </a:r>
            <a:r>
              <a:rPr lang="en-US" altLang="ja-JP" sz="1050" dirty="0">
                <a:latin typeface="Yu Gothic" panose="020B0400000000000000" pitchFamily="34" charset="-128"/>
                <a:ea typeface="Yu Gothic" panose="020B0400000000000000" pitchFamily="34" charset="-128"/>
              </a:rPr>
              <a:t>〜</a:t>
            </a:r>
            <a:r>
              <a:rPr lang="en-US" altLang="zh-CN" sz="1050" dirty="0">
                <a:latin typeface="Yu Gothic" panose="020B0400000000000000" pitchFamily="34" charset="-128"/>
                <a:ea typeface="Yu Gothic" panose="020B0400000000000000" pitchFamily="34" charset="-128"/>
              </a:rPr>
              <a:t>17:00</a:t>
            </a:r>
            <a:endParaRPr lang="ja-JP" altLang="ja-JP" sz="1050" dirty="0">
              <a:latin typeface="Yu Gothic" panose="020B0400000000000000" pitchFamily="34" charset="-128"/>
              <a:ea typeface="Yu Gothic" panose="020B0400000000000000" pitchFamily="34" charset="-128"/>
            </a:endParaRPr>
          </a:p>
        </p:txBody>
      </p:sp>
      <p:sp>
        <p:nvSpPr>
          <p:cNvPr id="22" name="テキスト ボックス 21">
            <a:extLst>
              <a:ext uri="{FF2B5EF4-FFF2-40B4-BE49-F238E27FC236}">
                <a16:creationId xmlns:a16="http://schemas.microsoft.com/office/drawing/2014/main" id="{E4028DE5-EB30-457A-B0C0-10B88BAF87F3}"/>
              </a:ext>
            </a:extLst>
          </p:cNvPr>
          <p:cNvSpPr txBox="1"/>
          <p:nvPr/>
        </p:nvSpPr>
        <p:spPr>
          <a:xfrm>
            <a:off x="323839" y="8216943"/>
            <a:ext cx="5943600" cy="415498"/>
          </a:xfrm>
          <a:prstGeom prst="rect">
            <a:avLst/>
          </a:prstGeom>
          <a:noFill/>
        </p:spPr>
        <p:txBody>
          <a:bodyPr wrap="square" rtlCol="0">
            <a:spAutoFit/>
          </a:bodyPr>
          <a:lstStyle/>
          <a:p>
            <a:r>
              <a:rPr lang="ja-JP" altLang="en-US" sz="1050" dirty="0">
                <a:latin typeface="游ゴシック 本文"/>
              </a:rPr>
              <a:t>日中文化芸術専門学校　本館</a:t>
            </a:r>
            <a:endParaRPr lang="en-US" altLang="ja-JP" sz="1050" dirty="0">
              <a:latin typeface="游ゴシック 本文"/>
            </a:endParaRPr>
          </a:p>
          <a:p>
            <a:r>
              <a:rPr lang="ja-JP" altLang="ja-JP" sz="1050" dirty="0">
                <a:latin typeface="游ゴシック 本文"/>
              </a:rPr>
              <a:t>※</a:t>
            </a:r>
            <a:r>
              <a:rPr lang="ja-JP" altLang="en-US" sz="1050" dirty="0">
                <a:latin typeface="游ゴシック 本文"/>
              </a:rPr>
              <a:t>駐輪場はないため、公共交通機関を利用してください。</a:t>
            </a:r>
            <a:endParaRPr lang="zh-TW" altLang="en-US" sz="1050" dirty="0">
              <a:latin typeface="游ゴシック 本文"/>
            </a:endParaRPr>
          </a:p>
        </p:txBody>
      </p:sp>
      <p:sp>
        <p:nvSpPr>
          <p:cNvPr id="24" name="テキスト ボックス 23">
            <a:extLst>
              <a:ext uri="{FF2B5EF4-FFF2-40B4-BE49-F238E27FC236}">
                <a16:creationId xmlns:a16="http://schemas.microsoft.com/office/drawing/2014/main" id="{DCE12C0C-729E-42EB-A3C1-58D5EAF5132C}"/>
              </a:ext>
            </a:extLst>
          </p:cNvPr>
          <p:cNvSpPr txBox="1"/>
          <p:nvPr/>
        </p:nvSpPr>
        <p:spPr>
          <a:xfrm>
            <a:off x="323839" y="9112331"/>
            <a:ext cx="5781675" cy="415498"/>
          </a:xfrm>
          <a:prstGeom prst="rect">
            <a:avLst/>
          </a:prstGeom>
          <a:noFill/>
        </p:spPr>
        <p:txBody>
          <a:bodyPr wrap="square" rtlCol="0">
            <a:spAutoFit/>
          </a:bodyPr>
          <a:lstStyle/>
          <a:p>
            <a:r>
              <a:rPr lang="en-US" altLang="zh-CN" sz="1050" dirty="0">
                <a:latin typeface="Yu Gothic" panose="020B0400000000000000" pitchFamily="34" charset="-128"/>
                <a:ea typeface="Yu Gothic" panose="020B0400000000000000" pitchFamily="34" charset="-128"/>
              </a:rPr>
              <a:t>14:30</a:t>
            </a:r>
            <a:r>
              <a:rPr lang="en-US" altLang="ja-JP" sz="1050" dirty="0">
                <a:latin typeface="Yu Gothic" panose="020B0400000000000000" pitchFamily="34" charset="-128"/>
                <a:ea typeface="Yu Gothic" panose="020B0400000000000000" pitchFamily="34" charset="-128"/>
              </a:rPr>
              <a:t>〜</a:t>
            </a:r>
            <a:r>
              <a:rPr lang="en-US" altLang="zh-CN" sz="1050" dirty="0">
                <a:latin typeface="Yu Gothic" panose="020B0400000000000000" pitchFamily="34" charset="-128"/>
                <a:ea typeface="Yu Gothic" panose="020B0400000000000000" pitchFamily="34" charset="-128"/>
              </a:rPr>
              <a:t>16:30</a:t>
            </a:r>
            <a:r>
              <a:rPr lang="ja-JP" altLang="en-US" sz="1050" dirty="0">
                <a:latin typeface="Yu Gothic" panose="020B0400000000000000" pitchFamily="34" charset="-128"/>
                <a:ea typeface="Yu Gothic" panose="020B0400000000000000" pitchFamily="34" charset="-128"/>
              </a:rPr>
              <a:t>予定</a:t>
            </a:r>
            <a:r>
              <a:rPr lang="ja-JP" altLang="ja-JP" sz="1050" dirty="0">
                <a:latin typeface="Yu Gothic" panose="020B0400000000000000" pitchFamily="34" charset="-128"/>
                <a:ea typeface="Yu Gothic" panose="020B0400000000000000" pitchFamily="34" charset="-128"/>
              </a:rPr>
              <a:t>（受付</a:t>
            </a:r>
            <a:r>
              <a:rPr lang="en-US" altLang="ja-JP" sz="1050" dirty="0">
                <a:latin typeface="Yu Gothic" panose="020B0400000000000000" pitchFamily="34" charset="-128"/>
                <a:ea typeface="Yu Gothic" panose="020B0400000000000000" pitchFamily="34" charset="-128"/>
              </a:rPr>
              <a:t>14</a:t>
            </a:r>
            <a:r>
              <a:rPr lang="en-US" altLang="zh-CN" sz="1050" dirty="0">
                <a:latin typeface="Yu Gothic" panose="020B0400000000000000" pitchFamily="34" charset="-128"/>
                <a:ea typeface="Yu Gothic" panose="020B0400000000000000" pitchFamily="34" charset="-128"/>
              </a:rPr>
              <a:t>:00〜</a:t>
            </a:r>
            <a:r>
              <a:rPr lang="ja-JP" altLang="ja-JP" sz="1050" dirty="0">
                <a:latin typeface="Yu Gothic" panose="020B0400000000000000" pitchFamily="34" charset="-128"/>
                <a:ea typeface="Yu Gothic" panose="020B0400000000000000" pitchFamily="34" charset="-128"/>
              </a:rPr>
              <a:t>）</a:t>
            </a:r>
          </a:p>
          <a:p>
            <a:r>
              <a:rPr lang="ja-JP" altLang="en-US" sz="1050" dirty="0">
                <a:latin typeface="Yu Gothic" panose="020B0400000000000000" pitchFamily="34" charset="-128"/>
                <a:ea typeface="Yu Gothic" panose="020B0400000000000000" pitchFamily="34" charset="-128"/>
              </a:rPr>
              <a:t>・推薦入試：書類選考、作文、面接試験　　・一般入試：</a:t>
            </a:r>
            <a:r>
              <a:rPr lang="ja-JP" altLang="ja-JP" sz="1050" dirty="0">
                <a:latin typeface="Yu Gothic" panose="020B0400000000000000" pitchFamily="34" charset="-128"/>
                <a:ea typeface="Yu Gothic" panose="020B0400000000000000" pitchFamily="34" charset="-128"/>
              </a:rPr>
              <a:t>筆記試験・面接試験　</a:t>
            </a:r>
          </a:p>
        </p:txBody>
      </p:sp>
      <p:sp>
        <p:nvSpPr>
          <p:cNvPr id="25" name="フローチャート: 端子 24">
            <a:extLst>
              <a:ext uri="{FF2B5EF4-FFF2-40B4-BE49-F238E27FC236}">
                <a16:creationId xmlns:a16="http://schemas.microsoft.com/office/drawing/2014/main" id="{BF58A325-AC74-4815-AF57-F63F149211DE}"/>
              </a:ext>
            </a:extLst>
          </p:cNvPr>
          <p:cNvSpPr/>
          <p:nvPr/>
        </p:nvSpPr>
        <p:spPr>
          <a:xfrm>
            <a:off x="402385" y="6780454"/>
            <a:ext cx="1314450" cy="252105"/>
          </a:xfrm>
          <a:prstGeom prst="flowChartTerminator">
            <a:avLst/>
          </a:prstGeom>
          <a:noFill/>
          <a:ln w="19050">
            <a:solidFill>
              <a:srgbClr val="C799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400" b="1" dirty="0">
                <a:solidFill>
                  <a:schemeClr val="tx1"/>
                </a:solidFill>
              </a:rPr>
              <a:t>出願方法</a:t>
            </a:r>
          </a:p>
        </p:txBody>
      </p:sp>
      <p:sp>
        <p:nvSpPr>
          <p:cNvPr id="26" name="楕円 25">
            <a:extLst>
              <a:ext uri="{FF2B5EF4-FFF2-40B4-BE49-F238E27FC236}">
                <a16:creationId xmlns:a16="http://schemas.microsoft.com/office/drawing/2014/main" id="{C5ECC9AB-1746-4754-B5F0-CBAB37F4D528}"/>
              </a:ext>
            </a:extLst>
          </p:cNvPr>
          <p:cNvSpPr/>
          <p:nvPr/>
        </p:nvSpPr>
        <p:spPr>
          <a:xfrm>
            <a:off x="402385" y="6772788"/>
            <a:ext cx="347727" cy="248170"/>
          </a:xfrm>
          <a:prstGeom prst="ellipse">
            <a:avLst/>
          </a:prstGeom>
          <a:solidFill>
            <a:srgbClr val="C7999D"/>
          </a:solidFill>
          <a:ln>
            <a:solidFill>
              <a:srgbClr val="C799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⒋</a:t>
            </a:r>
          </a:p>
        </p:txBody>
      </p:sp>
      <p:sp>
        <p:nvSpPr>
          <p:cNvPr id="27" name="フローチャート: 端子 26">
            <a:extLst>
              <a:ext uri="{FF2B5EF4-FFF2-40B4-BE49-F238E27FC236}">
                <a16:creationId xmlns:a16="http://schemas.microsoft.com/office/drawing/2014/main" id="{5686D30F-3527-48DB-ACDC-FF55D9F828A9}"/>
              </a:ext>
            </a:extLst>
          </p:cNvPr>
          <p:cNvSpPr/>
          <p:nvPr/>
        </p:nvSpPr>
        <p:spPr>
          <a:xfrm>
            <a:off x="400039" y="7909699"/>
            <a:ext cx="1314450" cy="252105"/>
          </a:xfrm>
          <a:prstGeom prst="flowChartTerminator">
            <a:avLst/>
          </a:prstGeom>
          <a:noFill/>
          <a:ln w="19050">
            <a:solidFill>
              <a:srgbClr val="C799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400" b="1" dirty="0">
                <a:solidFill>
                  <a:schemeClr val="tx1"/>
                </a:solidFill>
              </a:rPr>
              <a:t>試験会場</a:t>
            </a:r>
          </a:p>
        </p:txBody>
      </p:sp>
      <p:sp>
        <p:nvSpPr>
          <p:cNvPr id="28" name="楕円 27">
            <a:extLst>
              <a:ext uri="{FF2B5EF4-FFF2-40B4-BE49-F238E27FC236}">
                <a16:creationId xmlns:a16="http://schemas.microsoft.com/office/drawing/2014/main" id="{11EDCE1B-68E5-4EA9-91A9-F50EDA15E701}"/>
              </a:ext>
            </a:extLst>
          </p:cNvPr>
          <p:cNvSpPr/>
          <p:nvPr/>
        </p:nvSpPr>
        <p:spPr>
          <a:xfrm>
            <a:off x="400039" y="7902033"/>
            <a:ext cx="347727" cy="248170"/>
          </a:xfrm>
          <a:prstGeom prst="ellipse">
            <a:avLst/>
          </a:prstGeom>
          <a:solidFill>
            <a:srgbClr val="C7999D"/>
          </a:solidFill>
          <a:ln>
            <a:solidFill>
              <a:srgbClr val="C799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⒌</a:t>
            </a:r>
          </a:p>
        </p:txBody>
      </p:sp>
      <p:sp>
        <p:nvSpPr>
          <p:cNvPr id="30" name="フローチャート: 端子 29">
            <a:extLst>
              <a:ext uri="{FF2B5EF4-FFF2-40B4-BE49-F238E27FC236}">
                <a16:creationId xmlns:a16="http://schemas.microsoft.com/office/drawing/2014/main" id="{553902C3-8D44-4F30-BA29-72A090342D21}"/>
              </a:ext>
            </a:extLst>
          </p:cNvPr>
          <p:cNvSpPr/>
          <p:nvPr/>
        </p:nvSpPr>
        <p:spPr>
          <a:xfrm>
            <a:off x="400038" y="8830561"/>
            <a:ext cx="1866901" cy="252105"/>
          </a:xfrm>
          <a:prstGeom prst="flowChartTerminator">
            <a:avLst/>
          </a:prstGeom>
          <a:noFill/>
          <a:ln w="19050">
            <a:solidFill>
              <a:srgbClr val="C799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400" b="1" dirty="0">
                <a:solidFill>
                  <a:schemeClr val="tx1"/>
                </a:solidFill>
              </a:rPr>
              <a:t>試験時間・内容</a:t>
            </a:r>
          </a:p>
        </p:txBody>
      </p:sp>
      <p:sp>
        <p:nvSpPr>
          <p:cNvPr id="31" name="楕円 30">
            <a:extLst>
              <a:ext uri="{FF2B5EF4-FFF2-40B4-BE49-F238E27FC236}">
                <a16:creationId xmlns:a16="http://schemas.microsoft.com/office/drawing/2014/main" id="{8182610D-2577-462D-ABB5-8082D77DF1A2}"/>
              </a:ext>
            </a:extLst>
          </p:cNvPr>
          <p:cNvSpPr/>
          <p:nvPr/>
        </p:nvSpPr>
        <p:spPr>
          <a:xfrm>
            <a:off x="400039" y="8822895"/>
            <a:ext cx="347727" cy="248170"/>
          </a:xfrm>
          <a:prstGeom prst="ellipse">
            <a:avLst/>
          </a:prstGeom>
          <a:solidFill>
            <a:srgbClr val="C7999D"/>
          </a:solidFill>
          <a:ln>
            <a:solidFill>
              <a:srgbClr val="C799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⒍</a:t>
            </a:r>
          </a:p>
        </p:txBody>
      </p:sp>
    </p:spTree>
    <p:extLst>
      <p:ext uri="{BB962C8B-B14F-4D97-AF65-F5344CB8AC3E}">
        <p14:creationId xmlns:p14="http://schemas.microsoft.com/office/powerpoint/2010/main" val="3059098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テキスト ボックス 62">
            <a:extLst>
              <a:ext uri="{FF2B5EF4-FFF2-40B4-BE49-F238E27FC236}">
                <a16:creationId xmlns:a16="http://schemas.microsoft.com/office/drawing/2014/main" id="{33633F40-2ABA-44B0-8A45-D9C64E90A094}"/>
              </a:ext>
            </a:extLst>
          </p:cNvPr>
          <p:cNvSpPr txBox="1"/>
          <p:nvPr/>
        </p:nvSpPr>
        <p:spPr>
          <a:xfrm>
            <a:off x="290504" y="8043187"/>
            <a:ext cx="6364295" cy="1477328"/>
          </a:xfrm>
          <a:prstGeom prst="rect">
            <a:avLst/>
          </a:prstGeom>
          <a:noFill/>
        </p:spPr>
        <p:txBody>
          <a:bodyPr wrap="square" rtlCol="0">
            <a:spAutoFit/>
          </a:bodyPr>
          <a:lstStyle/>
          <a:p>
            <a:r>
              <a:rPr lang="ja-JP" altLang="ja-JP" sz="1000" dirty="0">
                <a:latin typeface="游ゴシック 本文"/>
              </a:rPr>
              <a:t>≪注意事項≫</a:t>
            </a:r>
          </a:p>
          <a:p>
            <a:r>
              <a:rPr lang="ja-JP" altLang="ja-JP" sz="1000" dirty="0">
                <a:latin typeface="游ゴシック 本文"/>
              </a:rPr>
              <a:t>＊出願書類は受付締切日までに提出すること。提出された書類・受験料は返還・返金できない。</a:t>
            </a:r>
            <a:endParaRPr lang="en-US" altLang="ja-JP" sz="1000" dirty="0">
              <a:latin typeface="游ゴシック 本文"/>
            </a:endParaRPr>
          </a:p>
          <a:p>
            <a:r>
              <a:rPr lang="ja-JP" altLang="ja-JP" sz="1000" dirty="0">
                <a:latin typeface="游ゴシック 本文"/>
              </a:rPr>
              <a:t>＊</a:t>
            </a:r>
            <a:r>
              <a:rPr lang="ja-JP" altLang="en-US" sz="1000" dirty="0">
                <a:latin typeface="游ゴシック 本文"/>
              </a:rPr>
              <a:t>該当する受験生は下記のいずれかの減免制度をひとつ受けることが可能である。</a:t>
            </a:r>
            <a:endParaRPr lang="en-US" altLang="ja-JP" sz="1000" dirty="0">
              <a:latin typeface="游ゴシック 本文"/>
            </a:endParaRPr>
          </a:p>
          <a:p>
            <a:r>
              <a:rPr lang="ja-JP" altLang="en-US" sz="1000" dirty="0">
                <a:latin typeface="游ゴシック 本文"/>
              </a:rPr>
              <a:t>　</a:t>
            </a:r>
            <a:r>
              <a:rPr lang="en-US" altLang="ja-JP" sz="1000" dirty="0">
                <a:latin typeface="游ゴシック 本文"/>
              </a:rPr>
              <a:t>1.</a:t>
            </a:r>
            <a:r>
              <a:rPr lang="ja-JP" altLang="en-US" sz="1000" dirty="0">
                <a:latin typeface="游ゴシック 本文"/>
              </a:rPr>
              <a:t>指定校の場合、授業料から指定校特別減免額</a:t>
            </a:r>
            <a:r>
              <a:rPr lang="en-US" altLang="ja-JP" sz="1000" dirty="0">
                <a:latin typeface="游ゴシック 本文"/>
              </a:rPr>
              <a:t>5</a:t>
            </a:r>
            <a:r>
              <a:rPr lang="ja-JP" altLang="en-US" sz="1000" dirty="0">
                <a:latin typeface="游ゴシック 本文"/>
              </a:rPr>
              <a:t>万円を引くことが可能である。</a:t>
            </a:r>
            <a:r>
              <a:rPr lang="ja-JP" altLang="en-US" sz="1000" b="1" dirty="0">
                <a:solidFill>
                  <a:srgbClr val="FF0000"/>
                </a:solidFill>
                <a:latin typeface="游ゴシック 本文"/>
              </a:rPr>
              <a:t>ただし、推薦状は</a:t>
            </a:r>
            <a:r>
              <a:rPr lang="zh-CN" altLang="en-US" sz="1000" b="1" dirty="0">
                <a:solidFill>
                  <a:srgbClr val="FF0000"/>
                </a:solidFill>
                <a:latin typeface="Yu Gothic" panose="020B0400000000000000" pitchFamily="34" charset="-128"/>
                <a:ea typeface="Yu Gothic" panose="020B0400000000000000" pitchFamily="34" charset="-128"/>
              </a:rPr>
              <a:t>入学手続</a:t>
            </a:r>
            <a:r>
              <a:rPr lang="ja-JP" altLang="en-US" sz="1000" b="1" dirty="0">
                <a:solidFill>
                  <a:srgbClr val="FF0000"/>
                </a:solidFill>
                <a:latin typeface="Yu Gothic" panose="020B0400000000000000" pitchFamily="34" charset="-128"/>
                <a:ea typeface="Yu Gothic" panose="020B0400000000000000" pitchFamily="34" charset="-128"/>
              </a:rPr>
              <a:t>　</a:t>
            </a:r>
            <a:endParaRPr lang="en-US" altLang="ja-JP" sz="1000" b="1" dirty="0">
              <a:solidFill>
                <a:srgbClr val="FF0000"/>
              </a:solidFill>
              <a:latin typeface="Yu Gothic" panose="020B0400000000000000" pitchFamily="34" charset="-128"/>
              <a:ea typeface="Yu Gothic" panose="020B0400000000000000" pitchFamily="34" charset="-128"/>
            </a:endParaRPr>
          </a:p>
          <a:p>
            <a:r>
              <a:rPr lang="ja-JP" altLang="en-US" sz="1000" b="1" dirty="0">
                <a:solidFill>
                  <a:srgbClr val="FF0000"/>
                </a:solidFill>
                <a:latin typeface="Yu Gothic" panose="020B0400000000000000" pitchFamily="34" charset="-128"/>
                <a:ea typeface="Yu Gothic" panose="020B0400000000000000" pitchFamily="34" charset="-128"/>
              </a:rPr>
              <a:t>　</a:t>
            </a:r>
            <a:r>
              <a:rPr lang="zh-CN" altLang="en-US" sz="1000" b="1" dirty="0">
                <a:solidFill>
                  <a:srgbClr val="FF0000"/>
                </a:solidFill>
                <a:latin typeface="Yu Gothic" panose="020B0400000000000000" pitchFamily="34" charset="-128"/>
                <a:ea typeface="Yu Gothic" panose="020B0400000000000000" pitchFamily="34" charset="-128"/>
              </a:rPr>
              <a:t>期限</a:t>
            </a:r>
            <a:r>
              <a:rPr lang="ja-JP" altLang="en-US" sz="1000" b="1" dirty="0">
                <a:solidFill>
                  <a:srgbClr val="FF0000"/>
                </a:solidFill>
                <a:latin typeface="游ゴシック 本文"/>
              </a:rPr>
              <a:t>までに提出すること。</a:t>
            </a:r>
            <a:r>
              <a:rPr lang="zh-CN" altLang="en-US" sz="1000" b="1" dirty="0">
                <a:solidFill>
                  <a:srgbClr val="FF0000"/>
                </a:solidFill>
                <a:latin typeface="Yu Gothic" panose="020B0400000000000000" pitchFamily="34" charset="-128"/>
                <a:ea typeface="Yu Gothic" panose="020B0400000000000000" pitchFamily="34" charset="-128"/>
              </a:rPr>
              <a:t>入学手続期限</a:t>
            </a:r>
            <a:r>
              <a:rPr lang="ja-JP" altLang="en-US" sz="1000" b="1" dirty="0">
                <a:solidFill>
                  <a:srgbClr val="FF0000"/>
                </a:solidFill>
                <a:latin typeface="游ゴシック 本文"/>
              </a:rPr>
              <a:t>以降提出する場合、減免ができない。</a:t>
            </a:r>
            <a:endParaRPr lang="en-US" altLang="ja-JP" sz="1000" b="1" dirty="0">
              <a:solidFill>
                <a:srgbClr val="FF0000"/>
              </a:solidFill>
              <a:latin typeface="游ゴシック 本文"/>
            </a:endParaRPr>
          </a:p>
          <a:p>
            <a:r>
              <a:rPr lang="ja-JP" altLang="en-US" sz="1000" dirty="0">
                <a:latin typeface="游ゴシック 本文"/>
              </a:rPr>
              <a:t>　</a:t>
            </a:r>
            <a:r>
              <a:rPr lang="en-US" altLang="ja-JP" sz="1000" dirty="0">
                <a:latin typeface="游ゴシック 本文"/>
              </a:rPr>
              <a:t>2.</a:t>
            </a:r>
            <a:r>
              <a:rPr lang="ja-JP" altLang="en-US" sz="1000" dirty="0">
                <a:latin typeface="游ゴシック 本文"/>
              </a:rPr>
              <a:t>指定校ではない場合、推薦状（日本語学校校長または理事長、書式自由）があれば、授業料から推薦特</a:t>
            </a:r>
            <a:endParaRPr lang="en-US" altLang="ja-JP" sz="1000" dirty="0">
              <a:latin typeface="游ゴシック 本文"/>
            </a:endParaRPr>
          </a:p>
          <a:p>
            <a:r>
              <a:rPr lang="ja-JP" altLang="en-US" sz="1000" dirty="0">
                <a:latin typeface="游ゴシック 本文"/>
              </a:rPr>
              <a:t>　別減免額</a:t>
            </a:r>
            <a:r>
              <a:rPr lang="en-US" altLang="ja-JP" sz="1000" dirty="0">
                <a:latin typeface="游ゴシック 本文"/>
              </a:rPr>
              <a:t>5</a:t>
            </a:r>
            <a:r>
              <a:rPr lang="ja-JP" altLang="en-US" sz="1000" dirty="0">
                <a:latin typeface="游ゴシック 本文"/>
              </a:rPr>
              <a:t>万円を引くことが可能である。</a:t>
            </a:r>
            <a:r>
              <a:rPr lang="ja-JP" altLang="en-US" sz="1000" b="1" dirty="0">
                <a:solidFill>
                  <a:srgbClr val="FF0000"/>
                </a:solidFill>
                <a:latin typeface="游ゴシック 本文"/>
              </a:rPr>
              <a:t>ただし、推薦状は選考日までに提出すること。選考日以降提出</a:t>
            </a:r>
            <a:endParaRPr lang="en-US" altLang="ja-JP" sz="1000" b="1" dirty="0">
              <a:solidFill>
                <a:srgbClr val="FF0000"/>
              </a:solidFill>
              <a:latin typeface="游ゴシック 本文"/>
            </a:endParaRPr>
          </a:p>
          <a:p>
            <a:r>
              <a:rPr lang="ja-JP" altLang="en-US" sz="1000" b="1" dirty="0">
                <a:solidFill>
                  <a:srgbClr val="FF0000"/>
                </a:solidFill>
                <a:latin typeface="游ゴシック 本文"/>
              </a:rPr>
              <a:t>　する場合、減免ができない。</a:t>
            </a:r>
            <a:endParaRPr lang="en-US" altLang="ja-JP" sz="1000" b="1" dirty="0">
              <a:solidFill>
                <a:srgbClr val="FF0000"/>
              </a:solidFill>
              <a:latin typeface="游ゴシック 本文"/>
            </a:endParaRPr>
          </a:p>
          <a:p>
            <a:r>
              <a:rPr lang="ja-JP" altLang="ja-JP" sz="1000" dirty="0">
                <a:latin typeface="游ゴシック 本文"/>
              </a:rPr>
              <a:t>＊</a:t>
            </a:r>
            <a:r>
              <a:rPr lang="ja-JP" altLang="en-US" sz="1000" b="1" u="dbl" dirty="0">
                <a:solidFill>
                  <a:srgbClr val="FF0000"/>
                </a:solidFill>
                <a:latin typeface="游ゴシック 本文"/>
              </a:rPr>
              <a:t>推薦入試の場合、応募時に推薦状がない者は試験を受け付けない。</a:t>
            </a:r>
          </a:p>
        </p:txBody>
      </p:sp>
      <p:sp>
        <p:nvSpPr>
          <p:cNvPr id="13" name="テキスト ボックス 12">
            <a:extLst>
              <a:ext uri="{FF2B5EF4-FFF2-40B4-BE49-F238E27FC236}">
                <a16:creationId xmlns:a16="http://schemas.microsoft.com/office/drawing/2014/main" id="{271F002F-7C91-4268-9626-89E7F4D78740}"/>
              </a:ext>
            </a:extLst>
          </p:cNvPr>
          <p:cNvSpPr txBox="1"/>
          <p:nvPr/>
        </p:nvSpPr>
        <p:spPr>
          <a:xfrm>
            <a:off x="381000" y="9656082"/>
            <a:ext cx="6162673" cy="246221"/>
          </a:xfrm>
          <a:prstGeom prst="rect">
            <a:avLst/>
          </a:prstGeom>
          <a:noFill/>
        </p:spPr>
        <p:txBody>
          <a:bodyPr wrap="square" rtlCol="0">
            <a:spAutoFit/>
          </a:bodyPr>
          <a:lstStyle/>
          <a:p>
            <a:pPr algn="ctr"/>
            <a:r>
              <a:rPr kumimoji="1" lang="ja-JP" altLang="en-US" sz="1000" dirty="0"/>
              <a:t>＜</a:t>
            </a:r>
            <a:r>
              <a:rPr kumimoji="1" lang="en-US" altLang="ja-JP" sz="1000" dirty="0"/>
              <a:t>2</a:t>
            </a:r>
            <a:r>
              <a:rPr kumimoji="1" lang="ja-JP" altLang="en-US" sz="1000" dirty="0"/>
              <a:t>＞</a:t>
            </a:r>
          </a:p>
        </p:txBody>
      </p:sp>
      <p:sp>
        <p:nvSpPr>
          <p:cNvPr id="22" name="フローチャート: 端子 21">
            <a:extLst>
              <a:ext uri="{FF2B5EF4-FFF2-40B4-BE49-F238E27FC236}">
                <a16:creationId xmlns:a16="http://schemas.microsoft.com/office/drawing/2014/main" id="{689B5AB8-3587-447B-93CA-230CA1F7DAD2}"/>
              </a:ext>
            </a:extLst>
          </p:cNvPr>
          <p:cNvSpPr/>
          <p:nvPr/>
        </p:nvSpPr>
        <p:spPr>
          <a:xfrm>
            <a:off x="364621" y="329526"/>
            <a:ext cx="1314450" cy="252105"/>
          </a:xfrm>
          <a:prstGeom prst="flowChartTerminator">
            <a:avLst/>
          </a:prstGeom>
          <a:noFill/>
          <a:ln w="19050">
            <a:solidFill>
              <a:srgbClr val="C799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400" b="1" dirty="0">
                <a:solidFill>
                  <a:schemeClr val="tx1"/>
                </a:solidFill>
              </a:rPr>
              <a:t>出願書類</a:t>
            </a:r>
          </a:p>
        </p:txBody>
      </p:sp>
      <p:sp>
        <p:nvSpPr>
          <p:cNvPr id="24" name="楕円 23">
            <a:extLst>
              <a:ext uri="{FF2B5EF4-FFF2-40B4-BE49-F238E27FC236}">
                <a16:creationId xmlns:a16="http://schemas.microsoft.com/office/drawing/2014/main" id="{3FFAE627-D0A2-4402-8847-BBEE5D1D4632}"/>
              </a:ext>
            </a:extLst>
          </p:cNvPr>
          <p:cNvSpPr/>
          <p:nvPr/>
        </p:nvSpPr>
        <p:spPr>
          <a:xfrm>
            <a:off x="364621" y="321860"/>
            <a:ext cx="347727" cy="248170"/>
          </a:xfrm>
          <a:prstGeom prst="ellipse">
            <a:avLst/>
          </a:prstGeom>
          <a:solidFill>
            <a:srgbClr val="C7999D"/>
          </a:solidFill>
          <a:ln>
            <a:solidFill>
              <a:srgbClr val="C799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⒎</a:t>
            </a:r>
          </a:p>
        </p:txBody>
      </p:sp>
      <p:graphicFrame>
        <p:nvGraphicFramePr>
          <p:cNvPr id="2" name="表 1">
            <a:extLst>
              <a:ext uri="{FF2B5EF4-FFF2-40B4-BE49-F238E27FC236}">
                <a16:creationId xmlns:a16="http://schemas.microsoft.com/office/drawing/2014/main" id="{AA7441C9-D0CF-4A12-A9AA-D26BA27491DC}"/>
              </a:ext>
            </a:extLst>
          </p:cNvPr>
          <p:cNvGraphicFramePr>
            <a:graphicFrameLocks noGrp="1"/>
          </p:cNvGraphicFramePr>
          <p:nvPr>
            <p:extLst>
              <p:ext uri="{D42A27DB-BD31-4B8C-83A1-F6EECF244321}">
                <p14:modId xmlns:p14="http://schemas.microsoft.com/office/powerpoint/2010/main" val="4139305673"/>
              </p:ext>
            </p:extLst>
          </p:nvPr>
        </p:nvGraphicFramePr>
        <p:xfrm>
          <a:off x="364621" y="804510"/>
          <a:ext cx="6128757" cy="7075061"/>
        </p:xfrm>
        <a:graphic>
          <a:graphicData uri="http://schemas.openxmlformats.org/drawingml/2006/table">
            <a:tbl>
              <a:tblPr/>
              <a:tblGrid>
                <a:gridCol w="160952">
                  <a:extLst>
                    <a:ext uri="{9D8B030D-6E8A-4147-A177-3AD203B41FA5}">
                      <a16:colId xmlns:a16="http://schemas.microsoft.com/office/drawing/2014/main" val="1659533565"/>
                    </a:ext>
                  </a:extLst>
                </a:gridCol>
                <a:gridCol w="3335732">
                  <a:extLst>
                    <a:ext uri="{9D8B030D-6E8A-4147-A177-3AD203B41FA5}">
                      <a16:colId xmlns:a16="http://schemas.microsoft.com/office/drawing/2014/main" val="3809950563"/>
                    </a:ext>
                  </a:extLst>
                </a:gridCol>
                <a:gridCol w="2632073">
                  <a:extLst>
                    <a:ext uri="{9D8B030D-6E8A-4147-A177-3AD203B41FA5}">
                      <a16:colId xmlns:a16="http://schemas.microsoft.com/office/drawing/2014/main" val="1666709577"/>
                    </a:ext>
                  </a:extLst>
                </a:gridCol>
              </a:tblGrid>
              <a:tr h="276435">
                <a:tc>
                  <a:txBody>
                    <a:bodyPr/>
                    <a:lstStyle/>
                    <a:p>
                      <a:pPr algn="ctr"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必要書類</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留意事項</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141971039"/>
                  </a:ext>
                </a:extLst>
              </a:tr>
              <a:tr h="276435">
                <a:tc>
                  <a:txBody>
                    <a:bodyPr/>
                    <a:lstStyle/>
                    <a:p>
                      <a:pPr algn="ctr" rtl="0"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①</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l" rtl="0" fontAlgn="ct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入学願書・理由書・終了後の予定・履歴書</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l" rtl="0" fontAlgn="ct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本校指定用紙</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1742938122"/>
                  </a:ext>
                </a:extLst>
              </a:tr>
              <a:tr h="276435">
                <a:tc>
                  <a:txBody>
                    <a:bodyPr/>
                    <a:lstStyle/>
                    <a:p>
                      <a:pPr algn="ctr"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②</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l" rtl="0" fontAlgn="ct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自国最終学歴の卒業</a:t>
                      </a:r>
                      <a:r>
                        <a:rPr lang="en-US" altLang="ja-JP" sz="1050" b="0" i="0" u="none" strike="noStrike" dirty="0">
                          <a:solidFill>
                            <a:schemeClr val="tx1"/>
                          </a:solidFill>
                          <a:effectLst/>
                          <a:latin typeface="游ゴシック" panose="020B0400000000000000" pitchFamily="50" charset="-128"/>
                          <a:ea typeface="游ゴシック" panose="020B0400000000000000" pitchFamily="50" charset="-128"/>
                        </a:rPr>
                        <a:t>(</a:t>
                      </a: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見込</a:t>
                      </a:r>
                      <a:r>
                        <a:rPr lang="en-US" altLang="ja-JP" sz="1050" b="0" i="0" u="none" strike="noStrike" dirty="0">
                          <a:solidFill>
                            <a:schemeClr val="tx1"/>
                          </a:solidFill>
                          <a:effectLst/>
                          <a:latin typeface="游ゴシック" panose="020B0400000000000000" pitchFamily="50" charset="-128"/>
                          <a:ea typeface="游ゴシック" panose="020B0400000000000000" pitchFamily="50" charset="-128"/>
                        </a:rPr>
                        <a:t>)</a:t>
                      </a: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証明書または卒業証書コピー</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l" rtl="0" fontAlgn="ctr"/>
                      <a:r>
                        <a:rPr lang="zh-TW" altLang="en-US" sz="1050" b="0" i="0" u="none" strike="noStrike" dirty="0">
                          <a:solidFill>
                            <a:schemeClr val="tx1"/>
                          </a:solidFill>
                          <a:effectLst/>
                          <a:latin typeface="游ゴシック" panose="020B0400000000000000" pitchFamily="50" charset="-128"/>
                          <a:ea typeface="游ゴシック" panose="020B0400000000000000" pitchFamily="50" charset="-128"/>
                        </a:rPr>
                        <a:t>日本語訳必要</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3131106577"/>
                  </a:ext>
                </a:extLst>
              </a:tr>
              <a:tr h="276435">
                <a:tc>
                  <a:txBody>
                    <a:bodyPr/>
                    <a:lstStyle/>
                    <a:p>
                      <a:pPr algn="ctr" rtl="0"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③</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l" rtl="0" fontAlgn="ct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自国最終学歴の成績証明書</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l" rtl="0" fontAlgn="ctr"/>
                      <a:r>
                        <a:rPr lang="zh-TW" altLang="en-US" sz="1050" b="0" i="0" u="none" strike="noStrike" dirty="0">
                          <a:solidFill>
                            <a:schemeClr val="tx1"/>
                          </a:solidFill>
                          <a:effectLst/>
                          <a:latin typeface="游ゴシック" panose="020B0400000000000000" pitchFamily="50" charset="-128"/>
                          <a:ea typeface="游ゴシック" panose="020B0400000000000000" pitchFamily="50" charset="-128"/>
                        </a:rPr>
                        <a:t>日本語訳必要</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2542696121"/>
                  </a:ext>
                </a:extLst>
              </a:tr>
              <a:tr h="276435">
                <a:tc>
                  <a:txBody>
                    <a:bodyPr/>
                    <a:lstStyle/>
                    <a:p>
                      <a:pPr algn="ctr" rtl="0"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④</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l" rtl="0" fontAlgn="ct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在籍校の卒業修了（見込）証明書</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l" rtl="0" fontAlgn="ct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発行できない場合、「理由書」が必要</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3114285692"/>
                  </a:ext>
                </a:extLst>
              </a:tr>
              <a:tr h="711307">
                <a:tc>
                  <a:txBody>
                    <a:bodyPr/>
                    <a:lstStyle/>
                    <a:p>
                      <a:pPr algn="ctr" rtl="0"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⑤</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l" rtl="0" fontAlgn="ct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在籍校の成績出席率証明書</a:t>
                      </a:r>
                      <a:b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br>
                      <a:r>
                        <a:rPr lang="en-US" altLang="ja-JP" sz="1050" b="0" i="0" u="none" strike="noStrike" dirty="0">
                          <a:solidFill>
                            <a:schemeClr val="tx1"/>
                          </a:solidFill>
                          <a:effectLst/>
                          <a:latin typeface="游ゴシック" panose="020B0400000000000000" pitchFamily="50" charset="-128"/>
                          <a:ea typeface="游ゴシック" panose="020B0400000000000000" pitchFamily="50" charset="-128"/>
                        </a:rPr>
                        <a:t>※</a:t>
                      </a: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２月まで再度提出が必要</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l" rtl="0" fontAlgn="ct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原則出席率</a:t>
                      </a:r>
                      <a:r>
                        <a:rPr lang="en-US" altLang="ja-JP" sz="1050" b="0" i="0" u="none" strike="noStrike" dirty="0">
                          <a:solidFill>
                            <a:schemeClr val="tx1"/>
                          </a:solidFill>
                          <a:effectLst/>
                          <a:latin typeface="游ゴシック" panose="020B0400000000000000" pitchFamily="50" charset="-128"/>
                          <a:ea typeface="游ゴシック" panose="020B0400000000000000" pitchFamily="50" charset="-128"/>
                        </a:rPr>
                        <a:t>90</a:t>
                      </a: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％以上であること</a:t>
                      </a:r>
                      <a:endParaRPr lang="en-US" altLang="ja-JP" sz="1050" b="0" i="0" u="none" strike="noStrike" dirty="0">
                        <a:solidFill>
                          <a:schemeClr val="tx1"/>
                        </a:solidFill>
                        <a:effectLst/>
                        <a:latin typeface="游ゴシック" panose="020B0400000000000000" pitchFamily="50" charset="-128"/>
                        <a:ea typeface="游ゴシック" panose="020B0400000000000000" pitchFamily="50" charset="-128"/>
                      </a:endParaRPr>
                    </a:p>
                    <a:p>
                      <a:pPr algn="l" rtl="0" fontAlgn="ctr"/>
                      <a:r>
                        <a:rPr lang="en-US" altLang="ja-JP" sz="1050" b="0" i="0" u="none" strike="noStrike" dirty="0">
                          <a:solidFill>
                            <a:schemeClr val="tx1"/>
                          </a:solidFill>
                          <a:effectLst/>
                          <a:latin typeface="游ゴシック" panose="020B0400000000000000" pitchFamily="50" charset="-128"/>
                          <a:ea typeface="游ゴシック" panose="020B0400000000000000" pitchFamily="50" charset="-128"/>
                        </a:rPr>
                        <a:t>90</a:t>
                      </a: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％以下に下がった場合、合格・入学許可を取消になる。</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2034491507"/>
                  </a:ext>
                </a:extLst>
              </a:tr>
              <a:tr h="276435">
                <a:tc>
                  <a:txBody>
                    <a:bodyPr/>
                    <a:lstStyle/>
                    <a:p>
                      <a:pPr algn="ctr" rtl="0"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⑥</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l" rtl="0" fontAlgn="ct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経費支弁書・経費支弁者又は支弁を証明できる書類</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l" rtl="0" fontAlgn="ct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本校指定用紙</a:t>
                      </a:r>
                      <a:endParaRPr lang="zh-TW" altLang="en-US" sz="105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1623869843"/>
                  </a:ext>
                </a:extLst>
              </a:tr>
              <a:tr h="944863">
                <a:tc>
                  <a:txBody>
                    <a:bodyPr/>
                    <a:lstStyle/>
                    <a:p>
                      <a:pPr algn="ctr" rtl="0"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⑦</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l" rtl="0" fontAlgn="ct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学費・生活の支弁方法を証明する書類</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l" rtl="0" fontAlgn="ct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送金の際に金融機関から発行される書類の写し、送金事実が記載された本人名義の預金通帳の写しなど。</a:t>
                      </a:r>
                      <a:r>
                        <a:rPr lang="en-US" altLang="ja-JP" sz="1050" b="0" i="0" u="none" strike="noStrike" dirty="0">
                          <a:solidFill>
                            <a:schemeClr val="tx1"/>
                          </a:solidFill>
                          <a:effectLst/>
                          <a:latin typeface="游ゴシック" panose="020B0400000000000000" pitchFamily="50" charset="-128"/>
                          <a:ea typeface="游ゴシック" panose="020B0400000000000000" pitchFamily="50" charset="-128"/>
                        </a:rPr>
                        <a:t>or</a:t>
                      </a: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海外から経費を持ち込む場合、説明文とパスポートの写し</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247268900"/>
                  </a:ext>
                </a:extLst>
              </a:tr>
              <a:tr h="711307">
                <a:tc>
                  <a:txBody>
                    <a:bodyPr/>
                    <a:lstStyle/>
                    <a:p>
                      <a:pPr algn="ctr" rtl="0"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⑧</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l" rtl="0" fontAlgn="ct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アルバイト状況</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l" rtl="0" fontAlgn="ct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本校指定用紙。資格外活動許可されている時間数、禁止されている場所と職種、ルールを厳守</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305192149"/>
                  </a:ext>
                </a:extLst>
              </a:tr>
              <a:tr h="276435">
                <a:tc>
                  <a:txBody>
                    <a:bodyPr/>
                    <a:lstStyle/>
                    <a:p>
                      <a:pPr algn="ctr" rtl="0"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⑨</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l" rtl="0" fontAlgn="ct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パスポートのカラーコピー</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l" rtl="0" fontAlgn="ct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個人情報ページ</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2553319054"/>
                  </a:ext>
                </a:extLst>
              </a:tr>
              <a:tr h="276435">
                <a:tc>
                  <a:txBody>
                    <a:bodyPr/>
                    <a:lstStyle/>
                    <a:p>
                      <a:pPr algn="ctr"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⑩</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l" rtl="0" fontAlgn="ct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在留カードの両面カラーコピー</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l" rtl="0" fontAlgn="ct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必ず実際の住所であること</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551987685"/>
                  </a:ext>
                </a:extLst>
              </a:tr>
              <a:tr h="276435">
                <a:tc>
                  <a:txBody>
                    <a:bodyPr/>
                    <a:lstStyle/>
                    <a:p>
                      <a:pPr algn="ctr"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⑪</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l" rtl="0" fontAlgn="ct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健康保険証の両面カラーコピー</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l" rtl="0" fontAlgn="ctr"/>
                      <a:r>
                        <a:rPr lang="en-US" altLang="ja-JP" sz="1050" b="0" i="0" u="none" strike="noStrike" dirty="0">
                          <a:solidFill>
                            <a:schemeClr val="tx1"/>
                          </a:solidFill>
                          <a:effectLst/>
                          <a:latin typeface="游ゴシック" panose="020B0400000000000000" pitchFamily="50" charset="-128"/>
                          <a:ea typeface="游ゴシック" panose="020B0400000000000000" pitchFamily="50" charset="-128"/>
                        </a:rPr>
                        <a:t>―</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3370916224"/>
                  </a:ext>
                </a:extLst>
              </a:tr>
              <a:tr h="711307">
                <a:tc>
                  <a:txBody>
                    <a:bodyPr/>
                    <a:lstStyle/>
                    <a:p>
                      <a:pPr algn="ctr"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⑫</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l" rtl="0" fontAlgn="ct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健康状況自己申告書（健康診断書がある場合も提出、願書提出前３ヶ月以内に医師が診断したもの）</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l" rtl="0" fontAlgn="ct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健康状況自己申告書は本校指定用紙</a:t>
                      </a:r>
                      <a:b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b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健康診断書は本校指定用紙か他機関用紙も使用可</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602035749"/>
                  </a:ext>
                </a:extLst>
              </a:tr>
              <a:tr h="276435">
                <a:tc>
                  <a:txBody>
                    <a:bodyPr/>
                    <a:lstStyle/>
                    <a:p>
                      <a:pPr algn="ctr"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⑬</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l" rtl="0" fontAlgn="ct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日本語検定試験の合否結果通知書コピー</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l" rtl="0" fontAlgn="ctr"/>
                      <a:r>
                        <a:rPr lang="zh-TW" altLang="en-US" sz="1050" b="0" i="0" u="none" strike="noStrike" dirty="0">
                          <a:solidFill>
                            <a:schemeClr val="tx1"/>
                          </a:solidFill>
                          <a:effectLst/>
                          <a:latin typeface="游ゴシック" panose="020B0400000000000000" pitchFamily="50" charset="-128"/>
                          <a:ea typeface="游ゴシック" panose="020B0400000000000000" pitchFamily="50" charset="-128"/>
                        </a:rPr>
                        <a:t>日本語能力試験、</a:t>
                      </a:r>
                      <a:r>
                        <a:rPr lang="en-US" altLang="zh-TW" sz="1050" b="0" i="0" u="none" strike="noStrike" dirty="0">
                          <a:solidFill>
                            <a:schemeClr val="tx1"/>
                          </a:solidFill>
                          <a:effectLst/>
                          <a:latin typeface="游ゴシック" panose="020B0400000000000000" pitchFamily="50" charset="-128"/>
                          <a:ea typeface="游ゴシック" panose="020B0400000000000000" pitchFamily="50" charset="-128"/>
                        </a:rPr>
                        <a:t>J-TEST</a:t>
                      </a:r>
                      <a:r>
                        <a:rPr lang="zh-TW" altLang="en-US" sz="1050" b="0" i="0" u="none" strike="noStrike" dirty="0">
                          <a:solidFill>
                            <a:schemeClr val="tx1"/>
                          </a:solidFill>
                          <a:effectLst/>
                          <a:latin typeface="游ゴシック" panose="020B0400000000000000" pitchFamily="50" charset="-128"/>
                          <a:ea typeface="游ゴシック" panose="020B0400000000000000" pitchFamily="50" charset="-128"/>
                        </a:rPr>
                        <a:t>等</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1039575992"/>
                  </a:ext>
                </a:extLst>
              </a:tr>
              <a:tr h="276435">
                <a:tc>
                  <a:txBody>
                    <a:bodyPr/>
                    <a:lstStyle/>
                    <a:p>
                      <a:pPr algn="ctr"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⑭</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l" rtl="0" fontAlgn="ct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推薦状</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l" rtl="0" fontAlgn="ct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推薦入試の場合必ず提出すること</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148121133"/>
                  </a:ext>
                </a:extLst>
              </a:tr>
              <a:tr h="477746">
                <a:tc>
                  <a:txBody>
                    <a:bodyPr/>
                    <a:lstStyle/>
                    <a:p>
                      <a:pPr algn="ctr"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⑮</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l" rtl="0" fontAlgn="ct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証明写真</a:t>
                      </a:r>
                      <a:r>
                        <a:rPr lang="en-US" altLang="ja-JP" sz="1050" b="0" i="0" u="none" strike="noStrike" dirty="0">
                          <a:solidFill>
                            <a:schemeClr val="tx1"/>
                          </a:solidFill>
                          <a:effectLst/>
                          <a:latin typeface="游ゴシック" panose="020B0400000000000000" pitchFamily="50" charset="-128"/>
                          <a:ea typeface="游ゴシック" panose="020B0400000000000000" pitchFamily="50" charset="-128"/>
                        </a:rPr>
                        <a:t>5</a:t>
                      </a: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枚</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l" rtl="0" fontAlgn="ct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カラー、横</a:t>
                      </a:r>
                      <a:r>
                        <a:rPr lang="en-US" altLang="ja-JP" sz="1050" b="0" i="0" u="none" strike="noStrike" dirty="0">
                          <a:solidFill>
                            <a:schemeClr val="tx1"/>
                          </a:solidFill>
                          <a:effectLst/>
                          <a:latin typeface="游ゴシック" panose="020B0400000000000000" pitchFamily="50" charset="-128"/>
                          <a:ea typeface="游ゴシック" panose="020B0400000000000000" pitchFamily="50" charset="-128"/>
                        </a:rPr>
                        <a:t>3cm×</a:t>
                      </a: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縦</a:t>
                      </a:r>
                      <a:r>
                        <a:rPr lang="en-US" altLang="ja-JP" sz="1050" b="0" i="0" u="none" strike="noStrike" dirty="0">
                          <a:solidFill>
                            <a:schemeClr val="tx1"/>
                          </a:solidFill>
                          <a:effectLst/>
                          <a:latin typeface="游ゴシック" panose="020B0400000000000000" pitchFamily="50" charset="-128"/>
                          <a:ea typeface="游ゴシック" panose="020B0400000000000000" pitchFamily="50" charset="-128"/>
                        </a:rPr>
                        <a:t>4cm</a:t>
                      </a: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、裏面に氏名を記入すること</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3005537611"/>
                  </a:ext>
                </a:extLst>
              </a:tr>
              <a:tr h="477746">
                <a:tc>
                  <a:txBody>
                    <a:bodyPr/>
                    <a:lstStyle/>
                    <a:p>
                      <a:pPr algn="ctr" rtl="0"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⑯</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l" rtl="0" fontAlgn="ct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受験料</a:t>
                      </a:r>
                      <a:r>
                        <a:rPr lang="en-US" altLang="ja-JP" sz="1050" b="0" i="0" u="none" strike="noStrike" dirty="0">
                          <a:solidFill>
                            <a:schemeClr val="tx1"/>
                          </a:solidFill>
                          <a:effectLst/>
                          <a:latin typeface="游ゴシック" panose="020B0400000000000000" pitchFamily="50" charset="-128"/>
                          <a:ea typeface="游ゴシック" panose="020B0400000000000000" pitchFamily="50" charset="-128"/>
                        </a:rPr>
                        <a:t>10,000</a:t>
                      </a: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円</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l" rtl="0" fontAlgn="ct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出願日までに振込</a:t>
                      </a:r>
                      <a:r>
                        <a:rPr lang="en-US" altLang="ja-JP" sz="1050" b="0" i="0" u="none" strike="noStrike" dirty="0">
                          <a:solidFill>
                            <a:schemeClr val="tx1"/>
                          </a:solidFill>
                          <a:effectLst/>
                          <a:latin typeface="游ゴシック" panose="020B0400000000000000" pitchFamily="50" charset="-128"/>
                          <a:ea typeface="游ゴシック" panose="020B0400000000000000" pitchFamily="50" charset="-128"/>
                        </a:rPr>
                        <a:t>or</a:t>
                      </a:r>
                      <a:r>
                        <a:rPr lang="ja-JP" altLang="en-US" sz="1050" b="0" i="0" u="none" strike="noStrike" dirty="0">
                          <a:solidFill>
                            <a:schemeClr val="tx1"/>
                          </a:solidFill>
                          <a:effectLst/>
                          <a:latin typeface="游ゴシック" panose="020B0400000000000000" pitchFamily="50" charset="-128"/>
                          <a:ea typeface="游ゴシック" panose="020B0400000000000000" pitchFamily="50" charset="-128"/>
                        </a:rPr>
                        <a:t>窓口に現金で支払いすること</a:t>
                      </a:r>
                    </a:p>
                  </a:txBody>
                  <a:tcPr marL="7285" marR="7285" marT="7285"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1502619189"/>
                  </a:ext>
                </a:extLst>
              </a:tr>
            </a:tbl>
          </a:graphicData>
        </a:graphic>
      </p:graphicFrame>
    </p:spTree>
    <p:extLst>
      <p:ext uri="{BB962C8B-B14F-4D97-AF65-F5344CB8AC3E}">
        <p14:creationId xmlns:p14="http://schemas.microsoft.com/office/powerpoint/2010/main" val="3689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7365EEC4-140F-4AD6-A89D-79148E0371A6}"/>
              </a:ext>
            </a:extLst>
          </p:cNvPr>
          <p:cNvSpPr txBox="1"/>
          <p:nvPr/>
        </p:nvSpPr>
        <p:spPr>
          <a:xfrm>
            <a:off x="347662" y="8615581"/>
            <a:ext cx="6229350" cy="707886"/>
          </a:xfrm>
          <a:prstGeom prst="rect">
            <a:avLst/>
          </a:prstGeom>
          <a:noFill/>
        </p:spPr>
        <p:txBody>
          <a:bodyPr wrap="square" rtlCol="0">
            <a:spAutoFit/>
          </a:bodyPr>
          <a:lstStyle/>
          <a:p>
            <a:r>
              <a:rPr lang="ja-JP" altLang="ja-JP" sz="1000" dirty="0">
                <a:latin typeface="Yu Gothic" panose="020B0400000000000000" pitchFamily="34" charset="-128"/>
                <a:ea typeface="Yu Gothic" panose="020B0400000000000000" pitchFamily="34" charset="-128"/>
              </a:rPr>
              <a:t>＊入学試験の合否結果通知・学費納入案内は</a:t>
            </a:r>
            <a:r>
              <a:rPr lang="zh-CN" altLang="en-US" sz="1000" dirty="0">
                <a:latin typeface="Yu Gothic" panose="020B0400000000000000" pitchFamily="34" charset="-128"/>
                <a:ea typeface="Yu Gothic" panose="020B0400000000000000" pitchFamily="34" charset="-128"/>
              </a:rPr>
              <a:t>合</a:t>
            </a:r>
            <a:r>
              <a:rPr lang="ja-JP" altLang="en-US" sz="1000" dirty="0">
                <a:latin typeface="Yu Gothic" panose="020B0400000000000000" pitchFamily="34" charset="-128"/>
                <a:ea typeface="Yu Gothic" panose="020B0400000000000000" pitchFamily="34" charset="-128"/>
              </a:rPr>
              <a:t>否</a:t>
            </a:r>
            <a:r>
              <a:rPr lang="zh-CN" altLang="en-US" sz="1000" dirty="0">
                <a:latin typeface="Yu Gothic" panose="020B0400000000000000" pitchFamily="34" charset="-128"/>
                <a:ea typeface="Yu Gothic" panose="020B0400000000000000" pitchFamily="34" charset="-128"/>
              </a:rPr>
              <a:t>発表</a:t>
            </a:r>
            <a:r>
              <a:rPr lang="ja-JP" altLang="en-US" sz="1000" dirty="0">
                <a:latin typeface="Yu Gothic" panose="020B0400000000000000" pitchFamily="34" charset="-128"/>
                <a:ea typeface="Yu Gothic" panose="020B0400000000000000" pitchFamily="34" charset="-128"/>
              </a:rPr>
              <a:t>日</a:t>
            </a:r>
            <a:r>
              <a:rPr lang="zh-CN" altLang="en-US" sz="1000" dirty="0">
                <a:latin typeface="Yu Gothic" panose="020B0400000000000000" pitchFamily="34" charset="-128"/>
                <a:ea typeface="Yu Gothic" panose="020B0400000000000000" pitchFamily="34" charset="-128"/>
              </a:rPr>
              <a:t>通り、</a:t>
            </a:r>
            <a:r>
              <a:rPr lang="ja-JP" altLang="ja-JP" sz="1000" dirty="0">
                <a:latin typeface="Yu Gothic" panose="020B0400000000000000" pitchFamily="34" charset="-128"/>
                <a:ea typeface="Yu Gothic" panose="020B0400000000000000" pitchFamily="34" charset="-128"/>
              </a:rPr>
              <a:t>書面にて各</a:t>
            </a:r>
            <a:r>
              <a:rPr lang="zh-CN" altLang="en-US" sz="1000" dirty="0">
                <a:latin typeface="Yu Gothic" panose="020B0400000000000000" pitchFamily="34" charset="-128"/>
                <a:ea typeface="Yu Gothic" panose="020B0400000000000000" pitchFamily="34" charset="-128"/>
              </a:rPr>
              <a:t>受験生</a:t>
            </a:r>
            <a:r>
              <a:rPr lang="ja-JP" altLang="en-US" sz="1000" dirty="0">
                <a:latin typeface="Yu Gothic" panose="020B0400000000000000" pitchFamily="34" charset="-128"/>
                <a:ea typeface="Yu Gothic" panose="020B0400000000000000" pitchFamily="34" charset="-128"/>
              </a:rPr>
              <a:t>の</a:t>
            </a:r>
            <a:r>
              <a:rPr lang="zh-CN" altLang="en-US" sz="1000" dirty="0">
                <a:latin typeface="Yu Gothic" panose="020B0400000000000000" pitchFamily="34" charset="-128"/>
                <a:ea typeface="Yu Gothic" panose="020B0400000000000000" pitchFamily="34" charset="-128"/>
              </a:rPr>
              <a:t>住所</a:t>
            </a:r>
            <a:r>
              <a:rPr lang="ja-JP" altLang="en-US" sz="1000" dirty="0">
                <a:latin typeface="Yu Gothic" panose="020B0400000000000000" pitchFamily="34" charset="-128"/>
                <a:ea typeface="Yu Gothic" panose="020B0400000000000000" pitchFamily="34" charset="-128"/>
              </a:rPr>
              <a:t>に</a:t>
            </a:r>
            <a:r>
              <a:rPr lang="zh-CN" altLang="en-US" sz="1000" dirty="0">
                <a:latin typeface="Yu Gothic" panose="020B0400000000000000" pitchFamily="34" charset="-128"/>
                <a:ea typeface="Yu Gothic" panose="020B0400000000000000" pitchFamily="34" charset="-128"/>
              </a:rPr>
              <a:t>郵送</a:t>
            </a:r>
            <a:r>
              <a:rPr lang="ja-JP" altLang="en-US" sz="1000" dirty="0">
                <a:latin typeface="Yu Gothic" panose="020B0400000000000000" pitchFamily="34" charset="-128"/>
                <a:ea typeface="Yu Gothic" panose="020B0400000000000000" pitchFamily="34" charset="-128"/>
              </a:rPr>
              <a:t>します。合格者は</a:t>
            </a:r>
            <a:r>
              <a:rPr lang="ja-JP" altLang="ja-JP" sz="1000" dirty="0">
                <a:latin typeface="Yu Gothic" panose="020B0400000000000000" pitchFamily="34" charset="-128"/>
                <a:ea typeface="Yu Gothic" panose="020B0400000000000000" pitchFamily="34" charset="-128"/>
              </a:rPr>
              <a:t>学費</a:t>
            </a:r>
            <a:r>
              <a:rPr lang="ja-JP" altLang="en-US" sz="1000" dirty="0">
                <a:latin typeface="Yu Gothic" panose="020B0400000000000000" pitchFamily="34" charset="-128"/>
                <a:ea typeface="Yu Gothic" panose="020B0400000000000000" pitchFamily="34" charset="-128"/>
              </a:rPr>
              <a:t>などを</a:t>
            </a:r>
            <a:r>
              <a:rPr lang="zh-CN" altLang="en-US" sz="1000" dirty="0">
                <a:solidFill>
                  <a:srgbClr val="000000"/>
                </a:solidFill>
                <a:latin typeface="Yu Gothic" panose="020B0400000000000000" pitchFamily="34" charset="-128"/>
                <a:ea typeface="Yu Gothic" panose="020B0400000000000000" pitchFamily="34" charset="-128"/>
              </a:rPr>
              <a:t>入学手続期限</a:t>
            </a:r>
            <a:r>
              <a:rPr lang="ja-JP" altLang="ja-JP" sz="1000" dirty="0">
                <a:latin typeface="Yu Gothic" panose="020B0400000000000000" pitchFamily="34" charset="-128"/>
                <a:ea typeface="Yu Gothic" panose="020B0400000000000000" pitchFamily="34" charset="-128"/>
              </a:rPr>
              <a:t>までに納入すること。</a:t>
            </a:r>
          </a:p>
          <a:p>
            <a:r>
              <a:rPr lang="ja-JP" altLang="ja-JP" sz="1000" dirty="0">
                <a:latin typeface="Yu Gothic" panose="020B0400000000000000" pitchFamily="34" charset="-128"/>
                <a:ea typeface="Yu Gothic" panose="020B0400000000000000" pitchFamily="34" charset="-128"/>
              </a:rPr>
              <a:t>＊入学許可された者に、</a:t>
            </a:r>
            <a:r>
              <a:rPr lang="en-US" altLang="ja-JP" sz="1000" dirty="0">
                <a:latin typeface="Yu Gothic" panose="020B0400000000000000" pitchFamily="34" charset="-128"/>
                <a:ea typeface="Yu Gothic" panose="020B0400000000000000" pitchFamily="34" charset="-128"/>
              </a:rPr>
              <a:t>10</a:t>
            </a:r>
            <a:r>
              <a:rPr lang="ja-JP" altLang="en-US" sz="1000" dirty="0">
                <a:latin typeface="Yu Gothic" panose="020B0400000000000000" pitchFamily="34" charset="-128"/>
                <a:ea typeface="Yu Gothic" panose="020B0400000000000000" pitchFamily="34" charset="-128"/>
              </a:rPr>
              <a:t>月</a:t>
            </a:r>
            <a:r>
              <a:rPr lang="ja-JP" altLang="ja-JP" sz="1000" dirty="0">
                <a:latin typeface="Yu Gothic" panose="020B0400000000000000" pitchFamily="34" charset="-128"/>
                <a:ea typeface="Yu Gothic" panose="020B0400000000000000" pitchFamily="34" charset="-128"/>
              </a:rPr>
              <a:t>入学式・オリエンテーション・についての案内を</a:t>
            </a:r>
            <a:r>
              <a:rPr lang="en-US" altLang="ja-JP" sz="1000" dirty="0">
                <a:latin typeface="Yu Gothic" panose="020B0400000000000000" pitchFamily="34" charset="-128"/>
                <a:ea typeface="Yu Gothic" panose="020B0400000000000000" pitchFamily="34" charset="-128"/>
              </a:rPr>
              <a:t>9</a:t>
            </a:r>
            <a:r>
              <a:rPr lang="ja-JP" altLang="ja-JP" sz="1000" dirty="0">
                <a:latin typeface="Yu Gothic" panose="020B0400000000000000" pitchFamily="34" charset="-128"/>
                <a:ea typeface="Yu Gothic" panose="020B0400000000000000" pitchFamily="34" charset="-128"/>
              </a:rPr>
              <a:t>月</a:t>
            </a:r>
            <a:r>
              <a:rPr lang="ja-JP" altLang="en-US" sz="1000" dirty="0">
                <a:latin typeface="Yu Gothic" panose="020B0400000000000000" pitchFamily="34" charset="-128"/>
                <a:ea typeface="Yu Gothic" panose="020B0400000000000000" pitchFamily="34" charset="-128"/>
              </a:rPr>
              <a:t>末</a:t>
            </a:r>
            <a:r>
              <a:rPr lang="ja-JP" altLang="ja-JP" sz="1000" dirty="0">
                <a:latin typeface="Yu Gothic" panose="020B0400000000000000" pitchFamily="34" charset="-128"/>
                <a:ea typeface="Yu Gothic" panose="020B0400000000000000" pitchFamily="34" charset="-128"/>
              </a:rPr>
              <a:t>までに通知する。</a:t>
            </a:r>
            <a:endParaRPr lang="en-US" altLang="ja-JP" sz="1000" dirty="0">
              <a:latin typeface="Yu Gothic" panose="020B0400000000000000" pitchFamily="34" charset="-128"/>
              <a:ea typeface="Yu Gothic" panose="020B0400000000000000" pitchFamily="34" charset="-128"/>
            </a:endParaRPr>
          </a:p>
          <a:p>
            <a:r>
              <a:rPr lang="ja-JP" altLang="en-US" sz="1000" dirty="0">
                <a:latin typeface="Yu Gothic" panose="020B0400000000000000" pitchFamily="34" charset="-128"/>
                <a:ea typeface="Yu Gothic" panose="020B0400000000000000" pitchFamily="34" charset="-128"/>
              </a:rPr>
              <a:t>　</a:t>
            </a:r>
            <a:r>
              <a:rPr lang="en-US" altLang="ja-JP" sz="1000" dirty="0">
                <a:latin typeface="Yu Gothic" panose="020B0400000000000000" pitchFamily="34" charset="-128"/>
                <a:ea typeface="Yu Gothic" panose="020B0400000000000000" pitchFamily="34" charset="-128"/>
              </a:rPr>
              <a:t>4</a:t>
            </a:r>
            <a:r>
              <a:rPr lang="ja-JP" altLang="en-US" sz="1000" dirty="0">
                <a:latin typeface="Yu Gothic" panose="020B0400000000000000" pitchFamily="34" charset="-128"/>
                <a:ea typeface="Yu Gothic" panose="020B0400000000000000" pitchFamily="34" charset="-128"/>
              </a:rPr>
              <a:t>月</a:t>
            </a:r>
            <a:r>
              <a:rPr lang="ja-JP" altLang="ja-JP" sz="1000" dirty="0">
                <a:latin typeface="Yu Gothic" panose="020B0400000000000000" pitchFamily="34" charset="-128"/>
                <a:ea typeface="Yu Gothic" panose="020B0400000000000000" pitchFamily="34" charset="-128"/>
              </a:rPr>
              <a:t>入学式・オリエンテーション・についての案内を</a:t>
            </a:r>
            <a:r>
              <a:rPr lang="en-US" altLang="ja-JP" sz="1000" dirty="0">
                <a:latin typeface="Yu Gothic" panose="020B0400000000000000" pitchFamily="34" charset="-128"/>
                <a:ea typeface="Yu Gothic" panose="020B0400000000000000" pitchFamily="34" charset="-128"/>
              </a:rPr>
              <a:t>3</a:t>
            </a:r>
            <a:r>
              <a:rPr lang="ja-JP" altLang="ja-JP" sz="1000" dirty="0">
                <a:latin typeface="Yu Gothic" panose="020B0400000000000000" pitchFamily="34" charset="-128"/>
                <a:ea typeface="Yu Gothic" panose="020B0400000000000000" pitchFamily="34" charset="-128"/>
              </a:rPr>
              <a:t>月</a:t>
            </a:r>
            <a:r>
              <a:rPr lang="ja-JP" altLang="en-US" sz="1000" dirty="0">
                <a:latin typeface="Yu Gothic" panose="020B0400000000000000" pitchFamily="34" charset="-128"/>
                <a:ea typeface="Yu Gothic" panose="020B0400000000000000" pitchFamily="34" charset="-128"/>
              </a:rPr>
              <a:t>末</a:t>
            </a:r>
            <a:r>
              <a:rPr lang="ja-JP" altLang="ja-JP" sz="1000" dirty="0">
                <a:latin typeface="Yu Gothic" panose="020B0400000000000000" pitchFamily="34" charset="-128"/>
                <a:ea typeface="Yu Gothic" panose="020B0400000000000000" pitchFamily="34" charset="-128"/>
              </a:rPr>
              <a:t>までに通知する</a:t>
            </a:r>
            <a:r>
              <a:rPr lang="ja-JP" altLang="en-US" sz="1000" dirty="0">
                <a:latin typeface="Yu Gothic" panose="020B0400000000000000" pitchFamily="34" charset="-128"/>
                <a:ea typeface="Yu Gothic" panose="020B0400000000000000" pitchFamily="34" charset="-128"/>
              </a:rPr>
              <a:t>。</a:t>
            </a:r>
            <a:endParaRPr lang="en-US" altLang="ja-JP" sz="1000" dirty="0">
              <a:latin typeface="Yu Gothic" panose="020B0400000000000000" pitchFamily="34" charset="-128"/>
              <a:ea typeface="Yu Gothic" panose="020B0400000000000000" pitchFamily="34" charset="-128"/>
            </a:endParaRPr>
          </a:p>
        </p:txBody>
      </p:sp>
      <p:sp>
        <p:nvSpPr>
          <p:cNvPr id="18" name="テキスト ボックス 17">
            <a:extLst>
              <a:ext uri="{FF2B5EF4-FFF2-40B4-BE49-F238E27FC236}">
                <a16:creationId xmlns:a16="http://schemas.microsoft.com/office/drawing/2014/main" id="{2544489E-DEB2-4C5D-88AF-881FC8A10DC8}"/>
              </a:ext>
            </a:extLst>
          </p:cNvPr>
          <p:cNvSpPr txBox="1"/>
          <p:nvPr/>
        </p:nvSpPr>
        <p:spPr>
          <a:xfrm>
            <a:off x="347663" y="9657811"/>
            <a:ext cx="6162673" cy="246221"/>
          </a:xfrm>
          <a:prstGeom prst="rect">
            <a:avLst/>
          </a:prstGeom>
          <a:noFill/>
        </p:spPr>
        <p:txBody>
          <a:bodyPr wrap="square" rtlCol="0">
            <a:spAutoFit/>
          </a:bodyPr>
          <a:lstStyle/>
          <a:p>
            <a:pPr algn="ctr"/>
            <a:r>
              <a:rPr kumimoji="1" lang="ja-JP" altLang="en-US" sz="1000" dirty="0"/>
              <a:t>＜</a:t>
            </a:r>
            <a:r>
              <a:rPr kumimoji="1" lang="en-US" altLang="ja-JP" sz="1000" dirty="0"/>
              <a:t>3</a:t>
            </a:r>
            <a:r>
              <a:rPr kumimoji="1" lang="ja-JP" altLang="en-US" sz="1000" dirty="0"/>
              <a:t>＞</a:t>
            </a:r>
          </a:p>
        </p:txBody>
      </p:sp>
      <p:sp>
        <p:nvSpPr>
          <p:cNvPr id="27" name="フローチャート: 端子 26">
            <a:extLst>
              <a:ext uri="{FF2B5EF4-FFF2-40B4-BE49-F238E27FC236}">
                <a16:creationId xmlns:a16="http://schemas.microsoft.com/office/drawing/2014/main" id="{040D5633-223D-41B8-8013-7024E289D4DA}"/>
              </a:ext>
            </a:extLst>
          </p:cNvPr>
          <p:cNvSpPr/>
          <p:nvPr/>
        </p:nvSpPr>
        <p:spPr>
          <a:xfrm>
            <a:off x="347662" y="2218389"/>
            <a:ext cx="3743325" cy="252105"/>
          </a:xfrm>
          <a:prstGeom prst="flowChartTerminator">
            <a:avLst/>
          </a:prstGeom>
          <a:noFill/>
          <a:ln w="19050">
            <a:solidFill>
              <a:srgbClr val="C799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400" b="1" dirty="0">
                <a:solidFill>
                  <a:schemeClr val="tx1"/>
                </a:solidFill>
              </a:rPr>
              <a:t>出願・入学試験・合否・入学手続日程</a:t>
            </a:r>
          </a:p>
        </p:txBody>
      </p:sp>
      <p:sp>
        <p:nvSpPr>
          <p:cNvPr id="28" name="楕円 27">
            <a:extLst>
              <a:ext uri="{FF2B5EF4-FFF2-40B4-BE49-F238E27FC236}">
                <a16:creationId xmlns:a16="http://schemas.microsoft.com/office/drawing/2014/main" id="{B93A41A5-86BD-4635-BBD3-A52C0825D4E6}"/>
              </a:ext>
            </a:extLst>
          </p:cNvPr>
          <p:cNvSpPr/>
          <p:nvPr/>
        </p:nvSpPr>
        <p:spPr>
          <a:xfrm>
            <a:off x="347664" y="2210723"/>
            <a:ext cx="347727" cy="248170"/>
          </a:xfrm>
          <a:prstGeom prst="ellipse">
            <a:avLst/>
          </a:prstGeom>
          <a:solidFill>
            <a:srgbClr val="C7999D"/>
          </a:solidFill>
          <a:ln>
            <a:solidFill>
              <a:srgbClr val="C799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⒐</a:t>
            </a:r>
          </a:p>
        </p:txBody>
      </p:sp>
      <p:sp>
        <p:nvSpPr>
          <p:cNvPr id="42" name="フローチャート: 端子 41">
            <a:extLst>
              <a:ext uri="{FF2B5EF4-FFF2-40B4-BE49-F238E27FC236}">
                <a16:creationId xmlns:a16="http://schemas.microsoft.com/office/drawing/2014/main" id="{EF902994-2E0D-465C-AF1E-93697E391D30}"/>
              </a:ext>
            </a:extLst>
          </p:cNvPr>
          <p:cNvSpPr/>
          <p:nvPr/>
        </p:nvSpPr>
        <p:spPr>
          <a:xfrm>
            <a:off x="347663" y="185703"/>
            <a:ext cx="2581275" cy="252105"/>
          </a:xfrm>
          <a:prstGeom prst="flowChartTerminator">
            <a:avLst/>
          </a:prstGeom>
          <a:noFill/>
          <a:ln w="19050">
            <a:solidFill>
              <a:srgbClr val="C799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400" b="1" dirty="0">
                <a:solidFill>
                  <a:schemeClr val="tx1"/>
                </a:solidFill>
              </a:rPr>
              <a:t>出願から入学までの流れ</a:t>
            </a:r>
          </a:p>
        </p:txBody>
      </p:sp>
      <p:sp>
        <p:nvSpPr>
          <p:cNvPr id="43" name="楕円 42">
            <a:extLst>
              <a:ext uri="{FF2B5EF4-FFF2-40B4-BE49-F238E27FC236}">
                <a16:creationId xmlns:a16="http://schemas.microsoft.com/office/drawing/2014/main" id="{B3175B06-5C4D-4D3C-A4F2-5ED73E12A830}"/>
              </a:ext>
            </a:extLst>
          </p:cNvPr>
          <p:cNvSpPr/>
          <p:nvPr/>
        </p:nvSpPr>
        <p:spPr>
          <a:xfrm>
            <a:off x="347664" y="178037"/>
            <a:ext cx="347727" cy="248170"/>
          </a:xfrm>
          <a:prstGeom prst="ellipse">
            <a:avLst/>
          </a:prstGeom>
          <a:solidFill>
            <a:srgbClr val="C7999D"/>
          </a:solidFill>
          <a:ln>
            <a:solidFill>
              <a:srgbClr val="C799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⒏</a:t>
            </a:r>
          </a:p>
        </p:txBody>
      </p:sp>
      <p:sp>
        <p:nvSpPr>
          <p:cNvPr id="44" name="矢印: 下 43">
            <a:extLst>
              <a:ext uri="{FF2B5EF4-FFF2-40B4-BE49-F238E27FC236}">
                <a16:creationId xmlns:a16="http://schemas.microsoft.com/office/drawing/2014/main" id="{966DD273-54EC-4F07-9C4E-11915E00164A}"/>
              </a:ext>
            </a:extLst>
          </p:cNvPr>
          <p:cNvSpPr/>
          <p:nvPr/>
        </p:nvSpPr>
        <p:spPr>
          <a:xfrm>
            <a:off x="1878331" y="622126"/>
            <a:ext cx="121920" cy="120190"/>
          </a:xfrm>
          <a:prstGeom prst="down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p>
        </p:txBody>
      </p:sp>
      <p:sp>
        <p:nvSpPr>
          <p:cNvPr id="45" name="矢印: 下 44">
            <a:extLst>
              <a:ext uri="{FF2B5EF4-FFF2-40B4-BE49-F238E27FC236}">
                <a16:creationId xmlns:a16="http://schemas.microsoft.com/office/drawing/2014/main" id="{6C78816B-F7A8-408C-B20D-8DD4C0A1F253}"/>
              </a:ext>
            </a:extLst>
          </p:cNvPr>
          <p:cNvSpPr/>
          <p:nvPr/>
        </p:nvSpPr>
        <p:spPr>
          <a:xfrm>
            <a:off x="1878331" y="928641"/>
            <a:ext cx="121920" cy="120190"/>
          </a:xfrm>
          <a:prstGeom prst="down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p>
        </p:txBody>
      </p:sp>
      <p:sp>
        <p:nvSpPr>
          <p:cNvPr id="46" name="矢印: 下 45">
            <a:extLst>
              <a:ext uri="{FF2B5EF4-FFF2-40B4-BE49-F238E27FC236}">
                <a16:creationId xmlns:a16="http://schemas.microsoft.com/office/drawing/2014/main" id="{0F0F7CD2-AB34-49C1-831F-95ADA6B1D482}"/>
              </a:ext>
            </a:extLst>
          </p:cNvPr>
          <p:cNvSpPr/>
          <p:nvPr/>
        </p:nvSpPr>
        <p:spPr>
          <a:xfrm>
            <a:off x="1878331" y="1226157"/>
            <a:ext cx="121920" cy="120190"/>
          </a:xfrm>
          <a:prstGeom prst="down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p>
        </p:txBody>
      </p:sp>
      <p:sp>
        <p:nvSpPr>
          <p:cNvPr id="47" name="矢印: 下 46">
            <a:extLst>
              <a:ext uri="{FF2B5EF4-FFF2-40B4-BE49-F238E27FC236}">
                <a16:creationId xmlns:a16="http://schemas.microsoft.com/office/drawing/2014/main" id="{1D296913-4F03-4C50-BD3B-A6DB2B5C7ED8}"/>
              </a:ext>
            </a:extLst>
          </p:cNvPr>
          <p:cNvSpPr/>
          <p:nvPr/>
        </p:nvSpPr>
        <p:spPr>
          <a:xfrm>
            <a:off x="1878331" y="1549559"/>
            <a:ext cx="121920" cy="120190"/>
          </a:xfrm>
          <a:prstGeom prst="down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p>
        </p:txBody>
      </p:sp>
      <p:sp>
        <p:nvSpPr>
          <p:cNvPr id="48" name="矢印: 下 47">
            <a:extLst>
              <a:ext uri="{FF2B5EF4-FFF2-40B4-BE49-F238E27FC236}">
                <a16:creationId xmlns:a16="http://schemas.microsoft.com/office/drawing/2014/main" id="{B468674F-1345-4BF1-8AB5-96BF6BC4FE0A}"/>
              </a:ext>
            </a:extLst>
          </p:cNvPr>
          <p:cNvSpPr/>
          <p:nvPr/>
        </p:nvSpPr>
        <p:spPr>
          <a:xfrm>
            <a:off x="1878331" y="1867168"/>
            <a:ext cx="121920" cy="120190"/>
          </a:xfrm>
          <a:prstGeom prst="down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p>
        </p:txBody>
      </p:sp>
      <p:sp>
        <p:nvSpPr>
          <p:cNvPr id="49" name="テキスト ボックス 48">
            <a:extLst>
              <a:ext uri="{FF2B5EF4-FFF2-40B4-BE49-F238E27FC236}">
                <a16:creationId xmlns:a16="http://schemas.microsoft.com/office/drawing/2014/main" id="{C7B9099D-4E8A-4DF8-AA00-768C096A64AC}"/>
              </a:ext>
            </a:extLst>
          </p:cNvPr>
          <p:cNvSpPr txBox="1"/>
          <p:nvPr/>
        </p:nvSpPr>
        <p:spPr>
          <a:xfrm>
            <a:off x="347663" y="437754"/>
            <a:ext cx="3183256" cy="1785104"/>
          </a:xfrm>
          <a:prstGeom prst="rect">
            <a:avLst/>
          </a:prstGeom>
          <a:noFill/>
        </p:spPr>
        <p:txBody>
          <a:bodyPr wrap="square" rtlCol="0">
            <a:spAutoFit/>
          </a:bodyPr>
          <a:lstStyle/>
          <a:p>
            <a:pPr algn="ctr"/>
            <a:r>
              <a:rPr lang="ja-JP" altLang="ja-JP" sz="1000" dirty="0"/>
              <a:t>出願・選考料納入</a:t>
            </a:r>
            <a:endParaRPr lang="en-US" altLang="ja-JP" sz="1000" dirty="0"/>
          </a:p>
          <a:p>
            <a:pPr algn="ctr"/>
            <a:r>
              <a:rPr lang="ja-JP" altLang="en-US" sz="1000" dirty="0"/>
              <a:t>　</a:t>
            </a:r>
            <a:endParaRPr lang="en-US" altLang="ja-JP" sz="1000" dirty="0"/>
          </a:p>
          <a:p>
            <a:pPr algn="ctr"/>
            <a:r>
              <a:rPr lang="ja-JP" altLang="ja-JP" sz="1000" dirty="0"/>
              <a:t>入学試験</a:t>
            </a:r>
            <a:endParaRPr lang="en-US" altLang="ja-JP" sz="1000" dirty="0"/>
          </a:p>
          <a:p>
            <a:pPr algn="ctr"/>
            <a:endParaRPr lang="en-US" altLang="ja-JP" sz="1000" dirty="0"/>
          </a:p>
          <a:p>
            <a:pPr algn="ctr"/>
            <a:r>
              <a:rPr lang="ja-JP" altLang="ja-JP" sz="1000" dirty="0"/>
              <a:t>合否通知・入学手続案内通知</a:t>
            </a:r>
            <a:endParaRPr lang="en-US" altLang="ja-JP" sz="1000" dirty="0"/>
          </a:p>
          <a:p>
            <a:pPr algn="ctr"/>
            <a:r>
              <a:rPr lang="ja-JP" altLang="en-US" sz="1000" dirty="0"/>
              <a:t>　</a:t>
            </a:r>
            <a:endParaRPr lang="en-US" altLang="ja-JP" sz="1000" dirty="0"/>
          </a:p>
          <a:p>
            <a:pPr algn="ctr"/>
            <a:r>
              <a:rPr lang="ja-JP" altLang="ja-JP" sz="1000" dirty="0"/>
              <a:t>入学手続</a:t>
            </a:r>
            <a:r>
              <a:rPr lang="ja-JP" altLang="en-US" sz="1000" dirty="0"/>
              <a:t>　</a:t>
            </a:r>
            <a:endParaRPr lang="en-US" altLang="ja-JP" sz="1000" dirty="0"/>
          </a:p>
          <a:p>
            <a:pPr algn="ctr"/>
            <a:endParaRPr lang="en-US" altLang="ja-JP" sz="1000" dirty="0"/>
          </a:p>
          <a:p>
            <a:pPr algn="ctr"/>
            <a:r>
              <a:rPr lang="ja-JP" altLang="ja-JP" sz="1000" dirty="0"/>
              <a:t>入学許可書発行・オリエンテーション・入学式</a:t>
            </a:r>
            <a:endParaRPr lang="en-US" altLang="ja-JP" sz="1000" dirty="0"/>
          </a:p>
          <a:p>
            <a:pPr algn="ctr"/>
            <a:r>
              <a:rPr lang="ja-JP" altLang="en-US" sz="1000" dirty="0"/>
              <a:t>　</a:t>
            </a:r>
            <a:endParaRPr lang="en-US" altLang="ja-JP" sz="1000" dirty="0"/>
          </a:p>
          <a:p>
            <a:pPr algn="ctr"/>
            <a:r>
              <a:rPr lang="ja-JP" altLang="ja-JP" sz="1000" dirty="0"/>
              <a:t>入学</a:t>
            </a:r>
          </a:p>
        </p:txBody>
      </p:sp>
      <p:graphicFrame>
        <p:nvGraphicFramePr>
          <p:cNvPr id="50" name="表 49">
            <a:extLst>
              <a:ext uri="{FF2B5EF4-FFF2-40B4-BE49-F238E27FC236}">
                <a16:creationId xmlns:a16="http://schemas.microsoft.com/office/drawing/2014/main" id="{4C7B07B3-27B0-4243-A873-19032B900D52}"/>
              </a:ext>
            </a:extLst>
          </p:cNvPr>
          <p:cNvGraphicFramePr>
            <a:graphicFrameLocks noGrp="1"/>
          </p:cNvGraphicFramePr>
          <p:nvPr>
            <p:extLst>
              <p:ext uri="{D42A27DB-BD31-4B8C-83A1-F6EECF244321}">
                <p14:modId xmlns:p14="http://schemas.microsoft.com/office/powerpoint/2010/main" val="1054560031"/>
              </p:ext>
            </p:extLst>
          </p:nvPr>
        </p:nvGraphicFramePr>
        <p:xfrm>
          <a:off x="404808" y="4781802"/>
          <a:ext cx="6105525" cy="3687843"/>
        </p:xfrm>
        <a:graphic>
          <a:graphicData uri="http://schemas.openxmlformats.org/drawingml/2006/table">
            <a:tbl>
              <a:tblPr/>
              <a:tblGrid>
                <a:gridCol w="340117">
                  <a:extLst>
                    <a:ext uri="{9D8B030D-6E8A-4147-A177-3AD203B41FA5}">
                      <a16:colId xmlns:a16="http://schemas.microsoft.com/office/drawing/2014/main" val="2510671302"/>
                    </a:ext>
                  </a:extLst>
                </a:gridCol>
                <a:gridCol w="1379349">
                  <a:extLst>
                    <a:ext uri="{9D8B030D-6E8A-4147-A177-3AD203B41FA5}">
                      <a16:colId xmlns:a16="http://schemas.microsoft.com/office/drawing/2014/main" val="3301469851"/>
                    </a:ext>
                  </a:extLst>
                </a:gridCol>
                <a:gridCol w="1611099">
                  <a:extLst>
                    <a:ext uri="{9D8B030D-6E8A-4147-A177-3AD203B41FA5}">
                      <a16:colId xmlns:a16="http://schemas.microsoft.com/office/drawing/2014/main" val="2138917923"/>
                    </a:ext>
                  </a:extLst>
                </a:gridCol>
                <a:gridCol w="1380074">
                  <a:extLst>
                    <a:ext uri="{9D8B030D-6E8A-4147-A177-3AD203B41FA5}">
                      <a16:colId xmlns:a16="http://schemas.microsoft.com/office/drawing/2014/main" val="2630473435"/>
                    </a:ext>
                  </a:extLst>
                </a:gridCol>
                <a:gridCol w="1394886">
                  <a:extLst>
                    <a:ext uri="{9D8B030D-6E8A-4147-A177-3AD203B41FA5}">
                      <a16:colId xmlns:a16="http://schemas.microsoft.com/office/drawing/2014/main" val="1828784760"/>
                    </a:ext>
                  </a:extLst>
                </a:gridCol>
              </a:tblGrid>
              <a:tr h="303967">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4</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月入学</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zh-TW" altLang="en-US" sz="1100" b="0" i="0" u="none" strike="noStrike" dirty="0">
                          <a:solidFill>
                            <a:srgbClr val="000000"/>
                          </a:solidFill>
                          <a:effectLst/>
                          <a:latin typeface="游ゴシック" panose="020B0400000000000000" pitchFamily="50" charset="-128"/>
                          <a:ea typeface="游ゴシック" panose="020B0400000000000000" pitchFamily="50" charset="-128"/>
                        </a:rPr>
                        <a:t>願書受付締切日</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入学試験日</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合否発表日</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zh-CN" altLang="en-US" sz="1100" b="0" i="0" u="none" strike="noStrike" dirty="0">
                          <a:solidFill>
                            <a:srgbClr val="000000"/>
                          </a:solidFill>
                          <a:effectLst/>
                          <a:latin typeface="游ゴシック" panose="020B0400000000000000" pitchFamily="50" charset="-128"/>
                          <a:ea typeface="游ゴシック" panose="020B0400000000000000" pitchFamily="50" charset="-128"/>
                        </a:rPr>
                        <a:t>入学手続期限</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984195441"/>
                  </a:ext>
                </a:extLst>
              </a:tr>
              <a:tr h="303967">
                <a:tc>
                  <a:txBody>
                    <a:bodyPr/>
                    <a:lstStyle/>
                    <a:p>
                      <a:pPr algn="ctr" rtl="0"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①</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14</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火</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木</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21</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火</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31</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金</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2689618780"/>
                  </a:ext>
                </a:extLst>
              </a:tr>
              <a:tr h="303967">
                <a:tc>
                  <a:txBody>
                    <a:bodyPr/>
                    <a:lstStyle/>
                    <a:p>
                      <a:pPr algn="ctr" rtl="0"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②</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28</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火</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30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木</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11</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04</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火</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11</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14</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金</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119801591"/>
                  </a:ext>
                </a:extLst>
              </a:tr>
              <a:tr h="303967">
                <a:tc>
                  <a:txBody>
                    <a:bodyPr/>
                    <a:lstStyle/>
                    <a:p>
                      <a:pPr algn="ctr" rtl="0"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③</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11</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11</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火</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11</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13</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木</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11</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18</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火</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11</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28</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金</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4139034424"/>
                  </a:ext>
                </a:extLst>
              </a:tr>
              <a:tr h="303967">
                <a:tc>
                  <a:txBody>
                    <a:bodyPr/>
                    <a:lstStyle/>
                    <a:p>
                      <a:pPr algn="ctr" rtl="0"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④</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11</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火</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11</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27</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木</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12</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02</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火</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12</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12</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金</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1200371372"/>
                  </a:ext>
                </a:extLst>
              </a:tr>
              <a:tr h="303967">
                <a:tc>
                  <a:txBody>
                    <a:bodyPr/>
                    <a:lstStyle/>
                    <a:p>
                      <a:pPr algn="ctr" rtl="0"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⑤</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12</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09</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火</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12</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11</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木</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12</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火</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12</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金</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3488239383"/>
                  </a:ext>
                </a:extLst>
              </a:tr>
              <a:tr h="303967">
                <a:tc>
                  <a:txBody>
                    <a:bodyPr/>
                    <a:lstStyle/>
                    <a:p>
                      <a:pPr algn="ctr" rtl="0"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⑥</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12</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23</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火</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12</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木</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12</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30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火</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01</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09</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金</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1560582363"/>
                  </a:ext>
                </a:extLst>
              </a:tr>
              <a:tr h="303967">
                <a:tc>
                  <a:txBody>
                    <a:bodyPr/>
                    <a:lstStyle/>
                    <a:p>
                      <a:pPr algn="ctr" rtl="0"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⑦</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01</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13</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火</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01</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木</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01</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火</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01</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30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金</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4290347372"/>
                  </a:ext>
                </a:extLst>
              </a:tr>
              <a:tr h="303967">
                <a:tc>
                  <a:txBody>
                    <a:bodyPr/>
                    <a:lstStyle/>
                    <a:p>
                      <a:pPr algn="ctr" rtl="0"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⑧</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01</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27</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火</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01</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29</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木</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02</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火</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02</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金</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2404326650"/>
                  </a:ext>
                </a:extLst>
              </a:tr>
              <a:tr h="303967">
                <a:tc>
                  <a:txBody>
                    <a:bodyPr/>
                    <a:lstStyle/>
                    <a:p>
                      <a:pPr algn="ctr" rtl="0"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⑨</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02</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17</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火</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02</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19</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木</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02</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24</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火</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03</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金</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3230190682"/>
                  </a:ext>
                </a:extLst>
              </a:tr>
              <a:tr h="303967">
                <a:tc>
                  <a:txBody>
                    <a:bodyPr/>
                    <a:lstStyle/>
                    <a:p>
                      <a:pPr algn="ctr" rtl="0"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⑩</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03</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03</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火</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03</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木</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03</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火</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03</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金</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1934954121"/>
                  </a:ext>
                </a:extLst>
              </a:tr>
              <a:tr h="303967">
                <a:tc>
                  <a:txBody>
                    <a:bodyPr/>
                    <a:lstStyle/>
                    <a:p>
                      <a:pPr algn="ctr" rtl="0"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⑪</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03</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17</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火</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03</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19</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木</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03</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24</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火</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03</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27</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金</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622641734"/>
                  </a:ext>
                </a:extLst>
              </a:tr>
            </a:tbl>
          </a:graphicData>
        </a:graphic>
      </p:graphicFrame>
      <p:graphicFrame>
        <p:nvGraphicFramePr>
          <p:cNvPr id="2" name="表 1">
            <a:extLst>
              <a:ext uri="{FF2B5EF4-FFF2-40B4-BE49-F238E27FC236}">
                <a16:creationId xmlns:a16="http://schemas.microsoft.com/office/drawing/2014/main" id="{1A7BA9C0-5B61-CFAE-3D53-BCACEAAB9602}"/>
              </a:ext>
            </a:extLst>
          </p:cNvPr>
          <p:cNvGraphicFramePr>
            <a:graphicFrameLocks noGrp="1"/>
          </p:cNvGraphicFramePr>
          <p:nvPr>
            <p:extLst>
              <p:ext uri="{D42A27DB-BD31-4B8C-83A1-F6EECF244321}">
                <p14:modId xmlns:p14="http://schemas.microsoft.com/office/powerpoint/2010/main" val="3778754084"/>
              </p:ext>
            </p:extLst>
          </p:nvPr>
        </p:nvGraphicFramePr>
        <p:xfrm>
          <a:off x="404807" y="2629872"/>
          <a:ext cx="6105525" cy="2065236"/>
        </p:xfrm>
        <a:graphic>
          <a:graphicData uri="http://schemas.openxmlformats.org/drawingml/2006/table">
            <a:tbl>
              <a:tblPr/>
              <a:tblGrid>
                <a:gridCol w="340117">
                  <a:extLst>
                    <a:ext uri="{9D8B030D-6E8A-4147-A177-3AD203B41FA5}">
                      <a16:colId xmlns:a16="http://schemas.microsoft.com/office/drawing/2014/main" val="931255642"/>
                    </a:ext>
                  </a:extLst>
                </a:gridCol>
                <a:gridCol w="1379349">
                  <a:extLst>
                    <a:ext uri="{9D8B030D-6E8A-4147-A177-3AD203B41FA5}">
                      <a16:colId xmlns:a16="http://schemas.microsoft.com/office/drawing/2014/main" val="4093243708"/>
                    </a:ext>
                  </a:extLst>
                </a:gridCol>
                <a:gridCol w="1611099">
                  <a:extLst>
                    <a:ext uri="{9D8B030D-6E8A-4147-A177-3AD203B41FA5}">
                      <a16:colId xmlns:a16="http://schemas.microsoft.com/office/drawing/2014/main" val="123479492"/>
                    </a:ext>
                  </a:extLst>
                </a:gridCol>
                <a:gridCol w="1380074">
                  <a:extLst>
                    <a:ext uri="{9D8B030D-6E8A-4147-A177-3AD203B41FA5}">
                      <a16:colId xmlns:a16="http://schemas.microsoft.com/office/drawing/2014/main" val="2659572478"/>
                    </a:ext>
                  </a:extLst>
                </a:gridCol>
                <a:gridCol w="1394886">
                  <a:extLst>
                    <a:ext uri="{9D8B030D-6E8A-4147-A177-3AD203B41FA5}">
                      <a16:colId xmlns:a16="http://schemas.microsoft.com/office/drawing/2014/main" val="2823756798"/>
                    </a:ext>
                  </a:extLst>
                </a:gridCol>
              </a:tblGrid>
              <a:tr h="303967">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月入学</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zh-TW" altLang="en-US" sz="1100" b="0" i="0" u="none" strike="noStrike" dirty="0">
                          <a:solidFill>
                            <a:srgbClr val="000000"/>
                          </a:solidFill>
                          <a:effectLst/>
                          <a:latin typeface="游ゴシック" panose="020B0400000000000000" pitchFamily="50" charset="-128"/>
                          <a:ea typeface="游ゴシック" panose="020B0400000000000000" pitchFamily="50" charset="-128"/>
                        </a:rPr>
                        <a:t>願書受付</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期間</a:t>
                      </a:r>
                      <a:endParaRPr lang="zh-TW"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入学試験日</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合否発表日</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zh-CN" altLang="en-US" sz="1100" b="0" i="0" u="none" strike="noStrike" dirty="0">
                          <a:solidFill>
                            <a:srgbClr val="000000"/>
                          </a:solidFill>
                          <a:effectLst/>
                          <a:latin typeface="游ゴシック" panose="020B0400000000000000" pitchFamily="50" charset="-128"/>
                          <a:ea typeface="游ゴシック" panose="020B0400000000000000" pitchFamily="50" charset="-128"/>
                        </a:rPr>
                        <a:t>入学手続期限</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1634362907"/>
                  </a:ext>
                </a:extLst>
              </a:tr>
              <a:tr h="303967">
                <a:tc>
                  <a:txBody>
                    <a:bodyPr/>
                    <a:lstStyle/>
                    <a:p>
                      <a:pPr algn="ctr" rtl="0"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①</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木</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p>
                      <a:pPr marL="0" marR="0" lvl="0" indent="0" algn="ctr" defTabSz="6858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13</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火</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木</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火</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30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金</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1077069283"/>
                  </a:ext>
                </a:extLst>
              </a:tr>
              <a:tr h="303967">
                <a:tc>
                  <a:txBody>
                    <a:bodyPr/>
                    <a:lstStyle/>
                    <a:p>
                      <a:pPr algn="ctr" rtl="0"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②</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p>
                      <a:pPr marL="0" marR="0" lvl="0" indent="0" algn="ctr" defTabSz="6858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火</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12</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木</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17</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火</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27</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金</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3773815994"/>
                  </a:ext>
                </a:extLst>
              </a:tr>
              <a:tr h="303967">
                <a:tc>
                  <a:txBody>
                    <a:bodyPr/>
                    <a:lstStyle/>
                    <a:p>
                      <a:pPr algn="ctr" rtl="0"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③</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7</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火</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p>
                      <a:pPr marL="0" marR="0" lvl="0" indent="0" algn="ctr" defTabSz="6858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7</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8</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火</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7</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10</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木</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7</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火</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7</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金</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3497341771"/>
                  </a:ext>
                </a:extLst>
              </a:tr>
              <a:tr h="303967">
                <a:tc>
                  <a:txBody>
                    <a:bodyPr/>
                    <a:lstStyle/>
                    <a:p>
                      <a:pPr algn="ctr" rtl="0"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④</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mn-ea"/>
                        </a:rPr>
                        <a:t>2025</a:t>
                      </a:r>
                      <a:r>
                        <a:rPr lang="ja-JP" altLang="en-US" sz="1100" b="0" i="0" u="none" strike="noStrike" dirty="0">
                          <a:solidFill>
                            <a:srgbClr val="000000"/>
                          </a:solidFill>
                          <a:effectLst/>
                          <a:latin typeface="游ゴシック" panose="020B0400000000000000" pitchFamily="50" charset="-128"/>
                          <a:ea typeface="+mn-ea"/>
                        </a:rPr>
                        <a:t>年</a:t>
                      </a:r>
                      <a:r>
                        <a:rPr lang="en-US" altLang="ja-JP" sz="1100" b="0" i="0" u="none" strike="noStrike" dirty="0">
                          <a:solidFill>
                            <a:srgbClr val="000000"/>
                          </a:solidFill>
                          <a:effectLst/>
                          <a:latin typeface="游ゴシック" panose="020B0400000000000000" pitchFamily="50" charset="-128"/>
                          <a:ea typeface="+mn-ea"/>
                        </a:rPr>
                        <a:t>8</a:t>
                      </a:r>
                      <a:r>
                        <a:rPr lang="ja-JP" altLang="en-US" sz="1100" b="0" i="0" u="none" strike="noStrike" dirty="0">
                          <a:solidFill>
                            <a:srgbClr val="000000"/>
                          </a:solidFill>
                          <a:effectLst/>
                          <a:latin typeface="游ゴシック" panose="020B0400000000000000" pitchFamily="50" charset="-128"/>
                          <a:ea typeface="+mn-ea"/>
                        </a:rPr>
                        <a:t>月</a:t>
                      </a:r>
                      <a:r>
                        <a:rPr lang="en-US" altLang="ja-JP" sz="1100" b="0" i="0" u="none" strike="noStrike" dirty="0">
                          <a:solidFill>
                            <a:srgbClr val="000000"/>
                          </a:solidFill>
                          <a:effectLst/>
                          <a:latin typeface="游ゴシック" panose="020B0400000000000000" pitchFamily="50" charset="-128"/>
                          <a:ea typeface="+mn-ea"/>
                        </a:rPr>
                        <a:t>1</a:t>
                      </a:r>
                      <a:r>
                        <a:rPr lang="ja-JP" altLang="en-US" sz="1100" b="0" i="0" u="none" strike="noStrike" dirty="0">
                          <a:solidFill>
                            <a:srgbClr val="000000"/>
                          </a:solidFill>
                          <a:effectLst/>
                          <a:latin typeface="游ゴシック" panose="020B0400000000000000" pitchFamily="50" charset="-128"/>
                          <a:ea typeface="+mn-ea"/>
                        </a:rPr>
                        <a:t>日</a:t>
                      </a:r>
                      <a:r>
                        <a:rPr lang="en-US" altLang="ja-JP" sz="1100" b="0" i="0" u="none" strike="noStrike" dirty="0">
                          <a:solidFill>
                            <a:srgbClr val="000000"/>
                          </a:solidFill>
                          <a:effectLst/>
                          <a:latin typeface="游ゴシック" panose="020B0400000000000000" pitchFamily="50" charset="-128"/>
                          <a:ea typeface="+mn-ea"/>
                        </a:rPr>
                        <a:t>(</a:t>
                      </a:r>
                      <a:r>
                        <a:rPr lang="ja-JP" altLang="en-US" sz="1100" b="0" i="0" u="none" strike="noStrike" dirty="0">
                          <a:solidFill>
                            <a:srgbClr val="000000"/>
                          </a:solidFill>
                          <a:effectLst/>
                          <a:latin typeface="游ゴシック" panose="020B0400000000000000" pitchFamily="50" charset="-128"/>
                          <a:ea typeface="+mn-ea"/>
                        </a:rPr>
                        <a:t>金</a:t>
                      </a:r>
                      <a:r>
                        <a:rPr lang="en-US" altLang="ja-JP" sz="1100" b="0" i="0" u="none" strike="noStrike" dirty="0">
                          <a:solidFill>
                            <a:srgbClr val="000000"/>
                          </a:solidFill>
                          <a:effectLst/>
                          <a:latin typeface="游ゴシック" panose="020B0400000000000000" pitchFamily="50" charset="-128"/>
                          <a:ea typeface="+mn-ea"/>
                        </a:rPr>
                        <a:t>)</a:t>
                      </a:r>
                    </a:p>
                    <a:p>
                      <a:pPr marL="0" marR="0" lvl="0" indent="0" algn="ctr" defTabSz="6858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游ゴシック" panose="020B0400000000000000" pitchFamily="50" charset="-128"/>
                          <a:ea typeface="+mn-ea"/>
                        </a:rPr>
                        <a:t>～</a:t>
                      </a:r>
                      <a:r>
                        <a:rPr lang="en-US" altLang="ja-JP" sz="1100" b="0" i="0" u="none" strike="noStrike" dirty="0">
                          <a:solidFill>
                            <a:srgbClr val="000000"/>
                          </a:solidFill>
                          <a:effectLst/>
                          <a:latin typeface="游ゴシック" panose="020B0400000000000000" pitchFamily="50" charset="-128"/>
                          <a:ea typeface="+mn-ea"/>
                        </a:rPr>
                        <a:t>8</a:t>
                      </a:r>
                      <a:r>
                        <a:rPr lang="ja-JP" altLang="en-US" sz="1100" b="0" i="0" u="none" strike="noStrike" dirty="0">
                          <a:solidFill>
                            <a:srgbClr val="000000"/>
                          </a:solidFill>
                          <a:effectLst/>
                          <a:latin typeface="游ゴシック" panose="020B0400000000000000" pitchFamily="50" charset="-128"/>
                          <a:ea typeface="+mn-ea"/>
                        </a:rPr>
                        <a:t>月</a:t>
                      </a:r>
                      <a:r>
                        <a:rPr lang="en-US" altLang="ja-JP" sz="1100" b="0" i="0" u="none" strike="noStrike" dirty="0">
                          <a:solidFill>
                            <a:srgbClr val="000000"/>
                          </a:solidFill>
                          <a:effectLst/>
                          <a:latin typeface="游ゴシック" panose="020B0400000000000000" pitchFamily="50" charset="-128"/>
                          <a:ea typeface="+mn-ea"/>
                        </a:rPr>
                        <a:t>12</a:t>
                      </a:r>
                      <a:r>
                        <a:rPr lang="ja-JP" altLang="en-US" sz="1100" b="0" i="0" u="none" strike="noStrike" dirty="0">
                          <a:solidFill>
                            <a:srgbClr val="000000"/>
                          </a:solidFill>
                          <a:effectLst/>
                          <a:latin typeface="游ゴシック" panose="020B0400000000000000" pitchFamily="50" charset="-128"/>
                          <a:ea typeface="+mn-ea"/>
                        </a:rPr>
                        <a:t>日</a:t>
                      </a:r>
                      <a:r>
                        <a:rPr lang="en-US" altLang="ja-JP" sz="1100" b="0" i="0" u="none" strike="noStrike" dirty="0">
                          <a:solidFill>
                            <a:srgbClr val="000000"/>
                          </a:solidFill>
                          <a:effectLst/>
                          <a:latin typeface="游ゴシック" panose="020B0400000000000000" pitchFamily="50" charset="-128"/>
                          <a:ea typeface="+mn-ea"/>
                        </a:rPr>
                        <a:t>(</a:t>
                      </a:r>
                      <a:r>
                        <a:rPr lang="ja-JP" altLang="en-US" sz="1100" b="0" i="0" u="none" strike="noStrike" dirty="0">
                          <a:solidFill>
                            <a:srgbClr val="000000"/>
                          </a:solidFill>
                          <a:effectLst/>
                          <a:latin typeface="游ゴシック" panose="020B0400000000000000" pitchFamily="50" charset="-128"/>
                          <a:ea typeface="+mn-ea"/>
                        </a:rPr>
                        <a:t>火</a:t>
                      </a:r>
                      <a:r>
                        <a:rPr lang="en-US" altLang="ja-JP" sz="1100" b="0" i="0" u="none" strike="noStrike" dirty="0">
                          <a:solidFill>
                            <a:srgbClr val="000000"/>
                          </a:solidFill>
                          <a:effectLst/>
                          <a:latin typeface="游ゴシック" panose="020B0400000000000000" pitchFamily="50" charset="-128"/>
                          <a:ea typeface="+mn-ea"/>
                        </a:rPr>
                        <a:t>)</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8</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14</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木</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8</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19</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火</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8</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29</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金</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2411617918"/>
                  </a:ext>
                </a:extLst>
              </a:tr>
              <a:tr h="303967">
                <a:tc>
                  <a:txBody>
                    <a:bodyPr/>
                    <a:lstStyle/>
                    <a:p>
                      <a:pPr algn="ctr" rtl="0"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⑤</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mn-ea"/>
                        </a:rPr>
                        <a:t>2025</a:t>
                      </a:r>
                      <a:r>
                        <a:rPr lang="ja-JP" altLang="en-US" sz="1100" b="0" i="0" u="none" strike="noStrike" dirty="0">
                          <a:solidFill>
                            <a:srgbClr val="000000"/>
                          </a:solidFill>
                          <a:effectLst/>
                          <a:latin typeface="游ゴシック" panose="020B0400000000000000" pitchFamily="50" charset="-128"/>
                          <a:ea typeface="+mn-ea"/>
                        </a:rPr>
                        <a:t>年</a:t>
                      </a:r>
                      <a:r>
                        <a:rPr lang="en-US" altLang="ja-JP" sz="1100" b="0" i="0" u="none" strike="noStrike" dirty="0">
                          <a:solidFill>
                            <a:srgbClr val="000000"/>
                          </a:solidFill>
                          <a:effectLst/>
                          <a:latin typeface="游ゴシック" panose="020B0400000000000000" pitchFamily="50" charset="-128"/>
                          <a:ea typeface="+mn-ea"/>
                        </a:rPr>
                        <a:t>9</a:t>
                      </a:r>
                      <a:r>
                        <a:rPr lang="ja-JP" altLang="en-US" sz="1100" b="0" i="0" u="none" strike="noStrike" dirty="0">
                          <a:solidFill>
                            <a:srgbClr val="000000"/>
                          </a:solidFill>
                          <a:effectLst/>
                          <a:latin typeface="游ゴシック" panose="020B0400000000000000" pitchFamily="50" charset="-128"/>
                          <a:ea typeface="+mn-ea"/>
                        </a:rPr>
                        <a:t>月</a:t>
                      </a:r>
                      <a:r>
                        <a:rPr lang="en-US" altLang="ja-JP" sz="1100" b="0" i="0" u="none" strike="noStrike" dirty="0">
                          <a:solidFill>
                            <a:srgbClr val="000000"/>
                          </a:solidFill>
                          <a:effectLst/>
                          <a:latin typeface="游ゴシック" panose="020B0400000000000000" pitchFamily="50" charset="-128"/>
                          <a:ea typeface="+mn-ea"/>
                        </a:rPr>
                        <a:t>1</a:t>
                      </a:r>
                      <a:r>
                        <a:rPr lang="ja-JP" altLang="en-US" sz="1100" b="0" i="0" u="none" strike="noStrike" dirty="0">
                          <a:solidFill>
                            <a:srgbClr val="000000"/>
                          </a:solidFill>
                          <a:effectLst/>
                          <a:latin typeface="游ゴシック" panose="020B0400000000000000" pitchFamily="50" charset="-128"/>
                          <a:ea typeface="+mn-ea"/>
                        </a:rPr>
                        <a:t>日</a:t>
                      </a:r>
                      <a:r>
                        <a:rPr lang="en-US" altLang="ja-JP" sz="1100" b="0" i="0" u="none" strike="noStrike" dirty="0">
                          <a:solidFill>
                            <a:srgbClr val="000000"/>
                          </a:solidFill>
                          <a:effectLst/>
                          <a:latin typeface="游ゴシック" panose="020B0400000000000000" pitchFamily="50" charset="-128"/>
                          <a:ea typeface="+mn-ea"/>
                        </a:rPr>
                        <a:t>(</a:t>
                      </a:r>
                      <a:r>
                        <a:rPr lang="ja-JP" altLang="en-US" sz="1100" b="0" i="0" u="none" strike="noStrike" dirty="0">
                          <a:solidFill>
                            <a:srgbClr val="000000"/>
                          </a:solidFill>
                          <a:effectLst/>
                          <a:latin typeface="游ゴシック" panose="020B0400000000000000" pitchFamily="50" charset="-128"/>
                          <a:ea typeface="+mn-ea"/>
                        </a:rPr>
                        <a:t>月</a:t>
                      </a:r>
                      <a:r>
                        <a:rPr lang="en-US" altLang="ja-JP" sz="1100" b="0" i="0" u="none" strike="noStrike" dirty="0">
                          <a:solidFill>
                            <a:srgbClr val="000000"/>
                          </a:solidFill>
                          <a:effectLst/>
                          <a:latin typeface="游ゴシック" panose="020B0400000000000000" pitchFamily="50" charset="-128"/>
                          <a:ea typeface="+mn-ea"/>
                        </a:rPr>
                        <a:t>)</a:t>
                      </a:r>
                    </a:p>
                    <a:p>
                      <a:pPr marL="0" marR="0" lvl="0" indent="0" algn="ctr" defTabSz="6858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游ゴシック" panose="020B0400000000000000" pitchFamily="50" charset="-128"/>
                          <a:ea typeface="+mn-ea"/>
                        </a:rPr>
                        <a:t>～</a:t>
                      </a:r>
                      <a:r>
                        <a:rPr lang="en-US" altLang="ja-JP" sz="1100" b="0" i="0" u="none" strike="noStrike" dirty="0">
                          <a:solidFill>
                            <a:srgbClr val="000000"/>
                          </a:solidFill>
                          <a:effectLst/>
                          <a:latin typeface="游ゴシック" panose="020B0400000000000000" pitchFamily="50" charset="-128"/>
                          <a:ea typeface="+mn-ea"/>
                        </a:rPr>
                        <a:t>9</a:t>
                      </a:r>
                      <a:r>
                        <a:rPr lang="ja-JP" altLang="en-US" sz="1100" b="0" i="0" u="none" strike="noStrike" dirty="0">
                          <a:solidFill>
                            <a:srgbClr val="000000"/>
                          </a:solidFill>
                          <a:effectLst/>
                          <a:latin typeface="游ゴシック" panose="020B0400000000000000" pitchFamily="50" charset="-128"/>
                          <a:ea typeface="+mn-ea"/>
                        </a:rPr>
                        <a:t>月</a:t>
                      </a:r>
                      <a:r>
                        <a:rPr lang="en-US" altLang="ja-JP" sz="1100" b="0" i="0" u="none" strike="noStrike" dirty="0">
                          <a:solidFill>
                            <a:srgbClr val="000000"/>
                          </a:solidFill>
                          <a:effectLst/>
                          <a:latin typeface="游ゴシック" panose="020B0400000000000000" pitchFamily="50" charset="-128"/>
                          <a:ea typeface="+mn-ea"/>
                        </a:rPr>
                        <a:t>9</a:t>
                      </a:r>
                      <a:r>
                        <a:rPr lang="ja-JP" altLang="en-US" sz="1100" b="0" i="0" u="none" strike="noStrike" dirty="0">
                          <a:solidFill>
                            <a:srgbClr val="000000"/>
                          </a:solidFill>
                          <a:effectLst/>
                          <a:latin typeface="游ゴシック" panose="020B0400000000000000" pitchFamily="50" charset="-128"/>
                          <a:ea typeface="+mn-ea"/>
                        </a:rPr>
                        <a:t>日</a:t>
                      </a:r>
                      <a:r>
                        <a:rPr lang="en-US" altLang="ja-JP" sz="1100" b="0" i="0" u="none" strike="noStrike" dirty="0">
                          <a:solidFill>
                            <a:srgbClr val="000000"/>
                          </a:solidFill>
                          <a:effectLst/>
                          <a:latin typeface="游ゴシック" panose="020B0400000000000000" pitchFamily="50" charset="-128"/>
                          <a:ea typeface="+mn-ea"/>
                        </a:rPr>
                        <a:t>(</a:t>
                      </a:r>
                      <a:r>
                        <a:rPr lang="ja-JP" altLang="en-US" sz="1100" b="0" i="0" u="none" strike="noStrike" dirty="0">
                          <a:solidFill>
                            <a:srgbClr val="000000"/>
                          </a:solidFill>
                          <a:effectLst/>
                          <a:latin typeface="游ゴシック" panose="020B0400000000000000" pitchFamily="50" charset="-128"/>
                          <a:ea typeface="+mn-ea"/>
                        </a:rPr>
                        <a:t>火</a:t>
                      </a:r>
                      <a:r>
                        <a:rPr lang="en-US" altLang="ja-JP" sz="1100" b="0" i="0" u="none" strike="noStrike" dirty="0">
                          <a:solidFill>
                            <a:srgbClr val="000000"/>
                          </a:solidFill>
                          <a:effectLst/>
                          <a:latin typeface="游ゴシック" panose="020B0400000000000000" pitchFamily="50" charset="-128"/>
                          <a:ea typeface="+mn-ea"/>
                        </a:rPr>
                        <a:t>)</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9</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11</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木</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9</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火</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2025</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年</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9</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月</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26</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日</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金</a:t>
                      </a: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926" marR="8926" marT="8926"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3860268285"/>
                  </a:ext>
                </a:extLst>
              </a:tr>
            </a:tbl>
          </a:graphicData>
        </a:graphic>
      </p:graphicFrame>
    </p:spTree>
    <p:extLst>
      <p:ext uri="{BB962C8B-B14F-4D97-AF65-F5344CB8AC3E}">
        <p14:creationId xmlns:p14="http://schemas.microsoft.com/office/powerpoint/2010/main" val="112056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AE3FABE-90C5-4DC7-84BD-99BF7F00613A}"/>
              </a:ext>
            </a:extLst>
          </p:cNvPr>
          <p:cNvSpPr txBox="1"/>
          <p:nvPr/>
        </p:nvSpPr>
        <p:spPr>
          <a:xfrm>
            <a:off x="333375" y="534456"/>
            <a:ext cx="609600" cy="253916"/>
          </a:xfrm>
          <a:prstGeom prst="rect">
            <a:avLst/>
          </a:prstGeom>
          <a:noFill/>
        </p:spPr>
        <p:txBody>
          <a:bodyPr wrap="square" rtlCol="0">
            <a:spAutoFit/>
          </a:bodyPr>
          <a:lstStyle/>
          <a:p>
            <a:r>
              <a:rPr kumimoji="1" lang="en-US" altLang="ja-JP" sz="1050" dirty="0"/>
              <a:t>1</a:t>
            </a:r>
            <a:r>
              <a:rPr kumimoji="1" lang="ja-JP" altLang="en-US" sz="1050" dirty="0"/>
              <a:t>年次</a:t>
            </a:r>
          </a:p>
        </p:txBody>
      </p:sp>
      <p:graphicFrame>
        <p:nvGraphicFramePr>
          <p:cNvPr id="6" name="表 5">
            <a:extLst>
              <a:ext uri="{FF2B5EF4-FFF2-40B4-BE49-F238E27FC236}">
                <a16:creationId xmlns:a16="http://schemas.microsoft.com/office/drawing/2014/main" id="{00128CE1-D6F2-4631-8177-7FBF40A0B3F5}"/>
              </a:ext>
            </a:extLst>
          </p:cNvPr>
          <p:cNvGraphicFramePr>
            <a:graphicFrameLocks noGrp="1"/>
          </p:cNvGraphicFramePr>
          <p:nvPr>
            <p:extLst>
              <p:ext uri="{D42A27DB-BD31-4B8C-83A1-F6EECF244321}">
                <p14:modId xmlns:p14="http://schemas.microsoft.com/office/powerpoint/2010/main" val="3608167083"/>
              </p:ext>
            </p:extLst>
          </p:nvPr>
        </p:nvGraphicFramePr>
        <p:xfrm>
          <a:off x="381000" y="806213"/>
          <a:ext cx="6162674" cy="1562104"/>
        </p:xfrm>
        <a:graphic>
          <a:graphicData uri="http://schemas.openxmlformats.org/drawingml/2006/table">
            <a:tbl>
              <a:tblPr/>
              <a:tblGrid>
                <a:gridCol w="1590675">
                  <a:extLst>
                    <a:ext uri="{9D8B030D-6E8A-4147-A177-3AD203B41FA5}">
                      <a16:colId xmlns:a16="http://schemas.microsoft.com/office/drawing/2014/main" val="4249801411"/>
                    </a:ext>
                  </a:extLst>
                </a:gridCol>
                <a:gridCol w="923925">
                  <a:extLst>
                    <a:ext uri="{9D8B030D-6E8A-4147-A177-3AD203B41FA5}">
                      <a16:colId xmlns:a16="http://schemas.microsoft.com/office/drawing/2014/main" val="809022147"/>
                    </a:ext>
                  </a:extLst>
                </a:gridCol>
                <a:gridCol w="942975">
                  <a:extLst>
                    <a:ext uri="{9D8B030D-6E8A-4147-A177-3AD203B41FA5}">
                      <a16:colId xmlns:a16="http://schemas.microsoft.com/office/drawing/2014/main" val="4275918498"/>
                    </a:ext>
                  </a:extLst>
                </a:gridCol>
                <a:gridCol w="914400">
                  <a:extLst>
                    <a:ext uri="{9D8B030D-6E8A-4147-A177-3AD203B41FA5}">
                      <a16:colId xmlns:a16="http://schemas.microsoft.com/office/drawing/2014/main" val="121005354"/>
                    </a:ext>
                  </a:extLst>
                </a:gridCol>
                <a:gridCol w="923925">
                  <a:extLst>
                    <a:ext uri="{9D8B030D-6E8A-4147-A177-3AD203B41FA5}">
                      <a16:colId xmlns:a16="http://schemas.microsoft.com/office/drawing/2014/main" val="3907940016"/>
                    </a:ext>
                  </a:extLst>
                </a:gridCol>
                <a:gridCol w="866774">
                  <a:extLst>
                    <a:ext uri="{9D8B030D-6E8A-4147-A177-3AD203B41FA5}">
                      <a16:colId xmlns:a16="http://schemas.microsoft.com/office/drawing/2014/main" val="1584051460"/>
                    </a:ext>
                  </a:extLst>
                </a:gridCol>
              </a:tblGrid>
              <a:tr h="390526">
                <a:tc>
                  <a:txBody>
                    <a:bodyPr/>
                    <a:lstStyle/>
                    <a:p>
                      <a:pPr algn="ctr" fontAlgn="ctr"/>
                      <a:r>
                        <a:rPr lang="ja-JP" altLang="en-US" sz="1100" b="0" i="0" u="none" strike="noStrike" dirty="0">
                          <a:solidFill>
                            <a:srgbClr val="000000"/>
                          </a:solidFill>
                          <a:effectLst/>
                          <a:latin typeface="游ゴシック 本文"/>
                          <a:ea typeface="+mn-ea"/>
                        </a:rPr>
                        <a:t>学科</a:t>
                      </a:r>
                      <a:endParaRPr lang="en-US" altLang="ja-JP" sz="1100" b="0" i="0" u="none" strike="noStrike" dirty="0">
                        <a:solidFill>
                          <a:srgbClr val="000000"/>
                        </a:solidFill>
                        <a:effectLst/>
                        <a:latin typeface="游ゴシック 本文"/>
                        <a:ea typeface="+mn-ea"/>
                      </a:endParaRP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游ゴシック 本文"/>
                          <a:ea typeface="+mn-ea"/>
                        </a:rPr>
                        <a:t>入学金</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游ゴシック 本文"/>
                          <a:ea typeface="+mn-ea"/>
                        </a:rPr>
                        <a:t>授業料</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游ゴシック 本文"/>
                          <a:ea typeface="+mn-ea"/>
                        </a:rPr>
                        <a:t>教材費</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游ゴシック 本文"/>
                          <a:ea typeface="+mn-ea"/>
                        </a:rPr>
                        <a:t>課外活動費</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本文"/>
                          <a:ea typeface="+mn-ea"/>
                        </a:rPr>
                        <a:t>合計</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1450437777"/>
                  </a:ext>
                </a:extLst>
              </a:tr>
              <a:tr h="390526">
                <a:tc>
                  <a:txBody>
                    <a:bodyPr/>
                    <a:lstStyle/>
                    <a:p>
                      <a:pPr algn="l" fontAlgn="ctr"/>
                      <a:r>
                        <a:rPr lang="ja-JP" altLang="en-US" sz="1000" b="0" i="0" u="none" strike="noStrike" dirty="0">
                          <a:solidFill>
                            <a:srgbClr val="000000"/>
                          </a:solidFill>
                          <a:effectLst/>
                          <a:latin typeface="游ゴシック 本文"/>
                          <a:ea typeface="+mn-ea"/>
                        </a:rPr>
                        <a:t> 観光・通訳ガイド専攻学科</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本文"/>
                          <a:ea typeface="+mn-ea"/>
                        </a:rPr>
                        <a:t>50,000</a:t>
                      </a:r>
                      <a:r>
                        <a:rPr lang="ja-JP" altLang="en-US" sz="1100" b="0" i="0" u="none" strike="noStrike" dirty="0">
                          <a:solidFill>
                            <a:srgbClr val="000000"/>
                          </a:solidFill>
                          <a:effectLst/>
                          <a:latin typeface="游ゴシック 本文"/>
                          <a:ea typeface="+mn-ea"/>
                        </a:rPr>
                        <a:t>円</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本文"/>
                          <a:ea typeface="+mn-ea"/>
                        </a:rPr>
                        <a:t>800,000</a:t>
                      </a:r>
                      <a:r>
                        <a:rPr lang="ja-JP" altLang="en-US" sz="1100" b="0" i="0" u="none" strike="noStrike" dirty="0">
                          <a:solidFill>
                            <a:srgbClr val="000000"/>
                          </a:solidFill>
                          <a:effectLst/>
                          <a:latin typeface="游ゴシック 本文"/>
                          <a:ea typeface="+mn-ea"/>
                        </a:rPr>
                        <a:t>円</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本文"/>
                          <a:ea typeface="+mn-ea"/>
                        </a:rPr>
                        <a:t>30,000</a:t>
                      </a:r>
                      <a:r>
                        <a:rPr lang="ja-JP" altLang="en-US" sz="1100" b="0" i="0" u="none" strike="noStrike">
                          <a:solidFill>
                            <a:srgbClr val="000000"/>
                          </a:solidFill>
                          <a:effectLst/>
                          <a:latin typeface="游ゴシック 本文"/>
                          <a:ea typeface="+mn-ea"/>
                        </a:rPr>
                        <a:t>円</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本文"/>
                          <a:ea typeface="+mn-ea"/>
                        </a:rPr>
                        <a:t>15,000</a:t>
                      </a:r>
                      <a:r>
                        <a:rPr lang="ja-JP" altLang="en-US" sz="1100" b="0" i="0" u="none" strike="noStrike" dirty="0">
                          <a:solidFill>
                            <a:srgbClr val="000000"/>
                          </a:solidFill>
                          <a:effectLst/>
                          <a:latin typeface="游ゴシック 本文"/>
                          <a:ea typeface="+mn-ea"/>
                        </a:rPr>
                        <a:t>円</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本文"/>
                          <a:ea typeface="+mn-ea"/>
                        </a:rPr>
                        <a:t>895,000</a:t>
                      </a:r>
                      <a:r>
                        <a:rPr lang="ja-JP" altLang="en-US" sz="1100" b="0" i="0" u="none" strike="noStrike" dirty="0">
                          <a:solidFill>
                            <a:srgbClr val="000000"/>
                          </a:solidFill>
                          <a:effectLst/>
                          <a:latin typeface="游ゴシック 本文"/>
                          <a:ea typeface="+mn-ea"/>
                        </a:rPr>
                        <a:t>円</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3903446602"/>
                  </a:ext>
                </a:extLst>
              </a:tr>
              <a:tr h="390526">
                <a:tc>
                  <a:txBody>
                    <a:bodyPr/>
                    <a:lstStyle/>
                    <a:p>
                      <a:pPr algn="l" fontAlgn="ctr"/>
                      <a:r>
                        <a:rPr lang="zh-CN" altLang="en-US" sz="1000" b="0" i="0" u="none" strike="noStrike" dirty="0">
                          <a:solidFill>
                            <a:srgbClr val="000000"/>
                          </a:solidFill>
                          <a:effectLst/>
                          <a:latin typeface="游ゴシック 本文"/>
                          <a:ea typeface="+mn-ea"/>
                        </a:rPr>
                        <a:t> 日中通訳学科</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本文"/>
                          <a:ea typeface="+mn-ea"/>
                        </a:rPr>
                        <a:t>50,000</a:t>
                      </a:r>
                      <a:r>
                        <a:rPr lang="ja-JP" altLang="en-US" sz="1100" b="0" i="0" u="none" strike="noStrike">
                          <a:solidFill>
                            <a:srgbClr val="000000"/>
                          </a:solidFill>
                          <a:effectLst/>
                          <a:latin typeface="游ゴシック 本文"/>
                          <a:ea typeface="+mn-ea"/>
                        </a:rPr>
                        <a:t>円</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本文"/>
                          <a:ea typeface="+mn-ea"/>
                        </a:rPr>
                        <a:t>800,000</a:t>
                      </a:r>
                      <a:r>
                        <a:rPr lang="ja-JP" altLang="en-US" sz="1100" b="0" i="0" u="none" strike="noStrike" dirty="0">
                          <a:solidFill>
                            <a:srgbClr val="000000"/>
                          </a:solidFill>
                          <a:effectLst/>
                          <a:latin typeface="游ゴシック 本文"/>
                          <a:ea typeface="+mn-ea"/>
                        </a:rPr>
                        <a:t>円</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本文"/>
                          <a:ea typeface="+mn-ea"/>
                        </a:rPr>
                        <a:t>20,000</a:t>
                      </a:r>
                      <a:r>
                        <a:rPr lang="ja-JP" altLang="en-US" sz="1100" b="0" i="0" u="none" strike="noStrike">
                          <a:solidFill>
                            <a:srgbClr val="000000"/>
                          </a:solidFill>
                          <a:effectLst/>
                          <a:latin typeface="游ゴシック 本文"/>
                          <a:ea typeface="+mn-ea"/>
                        </a:rPr>
                        <a:t>円</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本文"/>
                          <a:ea typeface="+mn-ea"/>
                        </a:rPr>
                        <a:t>15,000</a:t>
                      </a:r>
                      <a:r>
                        <a:rPr lang="ja-JP" altLang="en-US" sz="1100" b="0" i="0" u="none" strike="noStrike" dirty="0">
                          <a:solidFill>
                            <a:srgbClr val="000000"/>
                          </a:solidFill>
                          <a:effectLst/>
                          <a:latin typeface="游ゴシック 本文"/>
                          <a:ea typeface="+mn-ea"/>
                        </a:rPr>
                        <a:t>円</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本文"/>
                          <a:ea typeface="+mn-ea"/>
                        </a:rPr>
                        <a:t>885,000</a:t>
                      </a:r>
                      <a:r>
                        <a:rPr lang="ja-JP" altLang="en-US" sz="1100" b="0" i="0" u="none" strike="noStrike" dirty="0">
                          <a:solidFill>
                            <a:srgbClr val="000000"/>
                          </a:solidFill>
                          <a:effectLst/>
                          <a:latin typeface="游ゴシック 本文"/>
                          <a:ea typeface="+mn-ea"/>
                        </a:rPr>
                        <a:t>円</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1801483405"/>
                  </a:ext>
                </a:extLst>
              </a:tr>
              <a:tr h="390526">
                <a:tc>
                  <a:txBody>
                    <a:bodyPr/>
                    <a:lstStyle/>
                    <a:p>
                      <a:pPr algn="l" fontAlgn="ctr"/>
                      <a:r>
                        <a:rPr lang="ja-JP" altLang="en-US" sz="1000" b="0" i="0" u="none" strike="noStrike" dirty="0">
                          <a:solidFill>
                            <a:srgbClr val="000000"/>
                          </a:solidFill>
                          <a:effectLst/>
                          <a:latin typeface="游ゴシック 本文"/>
                          <a:ea typeface="+mn-ea"/>
                        </a:rPr>
                        <a:t> 日本語・日本文化学科</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本文"/>
                          <a:ea typeface="+mn-ea"/>
                        </a:rPr>
                        <a:t>50,000</a:t>
                      </a:r>
                      <a:r>
                        <a:rPr lang="ja-JP" altLang="en-US" sz="1100" b="0" i="0" u="none" strike="noStrike" dirty="0">
                          <a:solidFill>
                            <a:srgbClr val="000000"/>
                          </a:solidFill>
                          <a:effectLst/>
                          <a:latin typeface="游ゴシック 本文"/>
                          <a:ea typeface="+mn-ea"/>
                        </a:rPr>
                        <a:t>円</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本文"/>
                          <a:ea typeface="+mn-ea"/>
                        </a:rPr>
                        <a:t>800,000</a:t>
                      </a:r>
                      <a:r>
                        <a:rPr lang="ja-JP" altLang="en-US" sz="1100" b="0" i="0" u="none" strike="noStrike" dirty="0">
                          <a:solidFill>
                            <a:srgbClr val="000000"/>
                          </a:solidFill>
                          <a:effectLst/>
                          <a:latin typeface="游ゴシック 本文"/>
                          <a:ea typeface="+mn-ea"/>
                        </a:rPr>
                        <a:t>円</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本文"/>
                          <a:ea typeface="+mn-ea"/>
                        </a:rPr>
                        <a:t>20,000</a:t>
                      </a:r>
                      <a:r>
                        <a:rPr lang="ja-JP" altLang="en-US" sz="1100" b="0" i="0" u="none" strike="noStrike">
                          <a:solidFill>
                            <a:srgbClr val="000000"/>
                          </a:solidFill>
                          <a:effectLst/>
                          <a:latin typeface="游ゴシック 本文"/>
                          <a:ea typeface="+mn-ea"/>
                        </a:rPr>
                        <a:t>円</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本文"/>
                          <a:ea typeface="+mn-ea"/>
                        </a:rPr>
                        <a:t>15,000</a:t>
                      </a:r>
                      <a:r>
                        <a:rPr lang="ja-JP" altLang="en-US" sz="1100" b="0" i="0" u="none" strike="noStrike" dirty="0">
                          <a:solidFill>
                            <a:srgbClr val="000000"/>
                          </a:solidFill>
                          <a:effectLst/>
                          <a:latin typeface="游ゴシック 本文"/>
                          <a:ea typeface="+mn-ea"/>
                        </a:rPr>
                        <a:t>円</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本文"/>
                          <a:ea typeface="+mn-ea"/>
                        </a:rPr>
                        <a:t>885,000</a:t>
                      </a:r>
                      <a:r>
                        <a:rPr lang="ja-JP" altLang="en-US" sz="1100" b="0" i="0" u="none" strike="noStrike" dirty="0">
                          <a:solidFill>
                            <a:srgbClr val="000000"/>
                          </a:solidFill>
                          <a:effectLst/>
                          <a:latin typeface="游ゴシック 本文"/>
                          <a:ea typeface="+mn-ea"/>
                        </a:rPr>
                        <a:t>円</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2040939047"/>
                  </a:ext>
                </a:extLst>
              </a:tr>
            </a:tbl>
          </a:graphicData>
        </a:graphic>
      </p:graphicFrame>
      <p:sp>
        <p:nvSpPr>
          <p:cNvPr id="7" name="正方形/長方形 6">
            <a:extLst>
              <a:ext uri="{FF2B5EF4-FFF2-40B4-BE49-F238E27FC236}">
                <a16:creationId xmlns:a16="http://schemas.microsoft.com/office/drawing/2014/main" id="{6C366B59-78E8-4E1C-B2A2-40DCAE08FACA}"/>
              </a:ext>
            </a:extLst>
          </p:cNvPr>
          <p:cNvSpPr/>
          <p:nvPr/>
        </p:nvSpPr>
        <p:spPr>
          <a:xfrm>
            <a:off x="333375" y="2447780"/>
            <a:ext cx="529312" cy="253916"/>
          </a:xfrm>
          <a:prstGeom prst="rect">
            <a:avLst/>
          </a:prstGeom>
        </p:spPr>
        <p:txBody>
          <a:bodyPr wrap="none">
            <a:spAutoFit/>
          </a:bodyPr>
          <a:lstStyle/>
          <a:p>
            <a:r>
              <a:rPr kumimoji="1" lang="en-US" altLang="ja-JP" sz="1050" dirty="0">
                <a:latin typeface="+mn-ea"/>
              </a:rPr>
              <a:t>2</a:t>
            </a:r>
            <a:r>
              <a:rPr kumimoji="1" lang="ja-JP" altLang="en-US" sz="1050" dirty="0">
                <a:latin typeface="+mn-ea"/>
              </a:rPr>
              <a:t>年次</a:t>
            </a:r>
          </a:p>
        </p:txBody>
      </p:sp>
      <p:graphicFrame>
        <p:nvGraphicFramePr>
          <p:cNvPr id="8" name="表 7">
            <a:extLst>
              <a:ext uri="{FF2B5EF4-FFF2-40B4-BE49-F238E27FC236}">
                <a16:creationId xmlns:a16="http://schemas.microsoft.com/office/drawing/2014/main" id="{51B46931-2C01-44EE-800F-EAB0D8E9805D}"/>
              </a:ext>
            </a:extLst>
          </p:cNvPr>
          <p:cNvGraphicFramePr>
            <a:graphicFrameLocks noGrp="1"/>
          </p:cNvGraphicFramePr>
          <p:nvPr>
            <p:extLst>
              <p:ext uri="{D42A27DB-BD31-4B8C-83A1-F6EECF244321}">
                <p14:modId xmlns:p14="http://schemas.microsoft.com/office/powerpoint/2010/main" val="4217714112"/>
              </p:ext>
            </p:extLst>
          </p:nvPr>
        </p:nvGraphicFramePr>
        <p:xfrm>
          <a:off x="381000" y="2730271"/>
          <a:ext cx="6162674" cy="1562104"/>
        </p:xfrm>
        <a:graphic>
          <a:graphicData uri="http://schemas.openxmlformats.org/drawingml/2006/table">
            <a:tbl>
              <a:tblPr/>
              <a:tblGrid>
                <a:gridCol w="1609725">
                  <a:extLst>
                    <a:ext uri="{9D8B030D-6E8A-4147-A177-3AD203B41FA5}">
                      <a16:colId xmlns:a16="http://schemas.microsoft.com/office/drawing/2014/main" val="3702010247"/>
                    </a:ext>
                  </a:extLst>
                </a:gridCol>
                <a:gridCol w="1200150">
                  <a:extLst>
                    <a:ext uri="{9D8B030D-6E8A-4147-A177-3AD203B41FA5}">
                      <a16:colId xmlns:a16="http://schemas.microsoft.com/office/drawing/2014/main" val="1326877278"/>
                    </a:ext>
                  </a:extLst>
                </a:gridCol>
                <a:gridCol w="1171575">
                  <a:extLst>
                    <a:ext uri="{9D8B030D-6E8A-4147-A177-3AD203B41FA5}">
                      <a16:colId xmlns:a16="http://schemas.microsoft.com/office/drawing/2014/main" val="2281794942"/>
                    </a:ext>
                  </a:extLst>
                </a:gridCol>
                <a:gridCol w="1161583">
                  <a:extLst>
                    <a:ext uri="{9D8B030D-6E8A-4147-A177-3AD203B41FA5}">
                      <a16:colId xmlns:a16="http://schemas.microsoft.com/office/drawing/2014/main" val="237692772"/>
                    </a:ext>
                  </a:extLst>
                </a:gridCol>
                <a:gridCol w="1019641">
                  <a:extLst>
                    <a:ext uri="{9D8B030D-6E8A-4147-A177-3AD203B41FA5}">
                      <a16:colId xmlns:a16="http://schemas.microsoft.com/office/drawing/2014/main" val="1952416577"/>
                    </a:ext>
                  </a:extLst>
                </a:gridCol>
              </a:tblGrid>
              <a:tr h="390526">
                <a:tc>
                  <a:txBody>
                    <a:bodyPr/>
                    <a:lstStyle/>
                    <a:p>
                      <a:pPr algn="ctr" fontAlgn="ctr"/>
                      <a:r>
                        <a:rPr lang="ja-JP" altLang="en-US" sz="1100" b="0" i="0" u="none" strike="noStrike" dirty="0">
                          <a:solidFill>
                            <a:srgbClr val="000000"/>
                          </a:solidFill>
                          <a:effectLst/>
                          <a:latin typeface="游ゴシック 本文"/>
                          <a:ea typeface="+mn-ea"/>
                        </a:rPr>
                        <a:t>学科</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游ゴシック 本文"/>
                          <a:ea typeface="+mn-ea"/>
                        </a:rPr>
                        <a:t>授業料</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游ゴシック 本文"/>
                          <a:ea typeface="+mn-ea"/>
                        </a:rPr>
                        <a:t>教材費</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游ゴシック 本文"/>
                          <a:ea typeface="+mn-ea"/>
                        </a:rPr>
                        <a:t>課外活動費</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本文"/>
                          <a:ea typeface="+mn-ea"/>
                        </a:rPr>
                        <a:t>合計</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2136962853"/>
                  </a:ext>
                </a:extLst>
              </a:tr>
              <a:tr h="390526">
                <a:tc>
                  <a:txBody>
                    <a:bodyPr/>
                    <a:lstStyle/>
                    <a:p>
                      <a:pPr algn="l" fontAlgn="ctr"/>
                      <a:r>
                        <a:rPr lang="ja-JP" altLang="en-US" sz="1000" b="0" i="0" u="none" strike="noStrike" dirty="0">
                          <a:solidFill>
                            <a:srgbClr val="000000"/>
                          </a:solidFill>
                          <a:effectLst/>
                          <a:latin typeface="游ゴシック 本文"/>
                          <a:ea typeface="+mn-ea"/>
                        </a:rPr>
                        <a:t> 観光・通訳ガイド専攻学科</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本文"/>
                          <a:ea typeface="+mn-ea"/>
                        </a:rPr>
                        <a:t>800,000</a:t>
                      </a:r>
                      <a:r>
                        <a:rPr lang="ja-JP" altLang="en-US" sz="1100" b="0" i="0" u="none" strike="noStrike" dirty="0">
                          <a:solidFill>
                            <a:srgbClr val="000000"/>
                          </a:solidFill>
                          <a:effectLst/>
                          <a:latin typeface="游ゴシック 本文"/>
                          <a:ea typeface="+mn-ea"/>
                        </a:rPr>
                        <a:t>円</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本文"/>
                          <a:ea typeface="+mn-ea"/>
                        </a:rPr>
                        <a:t>30,000</a:t>
                      </a:r>
                      <a:r>
                        <a:rPr lang="ja-JP" altLang="en-US" sz="1100" b="0" i="0" u="none" strike="noStrike">
                          <a:solidFill>
                            <a:srgbClr val="000000"/>
                          </a:solidFill>
                          <a:effectLst/>
                          <a:latin typeface="游ゴシック 本文"/>
                          <a:ea typeface="+mn-ea"/>
                        </a:rPr>
                        <a:t>円</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本文"/>
                          <a:ea typeface="+mn-ea"/>
                        </a:rPr>
                        <a:t>15,000</a:t>
                      </a:r>
                      <a:r>
                        <a:rPr lang="ja-JP" altLang="en-US" sz="1100" b="0" i="0" u="none" strike="noStrike" dirty="0">
                          <a:solidFill>
                            <a:srgbClr val="000000"/>
                          </a:solidFill>
                          <a:effectLst/>
                          <a:latin typeface="游ゴシック 本文"/>
                          <a:ea typeface="+mn-ea"/>
                        </a:rPr>
                        <a:t>円</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本文"/>
                          <a:ea typeface="+mn-ea"/>
                        </a:rPr>
                        <a:t>845,000</a:t>
                      </a:r>
                      <a:r>
                        <a:rPr lang="ja-JP" altLang="en-US" sz="1100" b="0" i="0" u="none" strike="noStrike" dirty="0">
                          <a:solidFill>
                            <a:srgbClr val="000000"/>
                          </a:solidFill>
                          <a:effectLst/>
                          <a:latin typeface="游ゴシック 本文"/>
                          <a:ea typeface="+mn-ea"/>
                        </a:rPr>
                        <a:t>円</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2501031052"/>
                  </a:ext>
                </a:extLst>
              </a:tr>
              <a:tr h="390526">
                <a:tc>
                  <a:txBody>
                    <a:bodyPr/>
                    <a:lstStyle/>
                    <a:p>
                      <a:pPr algn="l" fontAlgn="ctr"/>
                      <a:r>
                        <a:rPr lang="zh-CN" altLang="en-US" sz="1000" b="0" i="0" u="none" strike="noStrike" dirty="0">
                          <a:solidFill>
                            <a:srgbClr val="000000"/>
                          </a:solidFill>
                          <a:effectLst/>
                          <a:latin typeface="游ゴシック 本文"/>
                          <a:ea typeface="+mn-ea"/>
                        </a:rPr>
                        <a:t> 日中通訳学科</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本文"/>
                          <a:ea typeface="+mn-ea"/>
                        </a:rPr>
                        <a:t>800,000</a:t>
                      </a:r>
                      <a:r>
                        <a:rPr lang="ja-JP" altLang="en-US" sz="1100" b="0" i="0" u="none" strike="noStrike" dirty="0">
                          <a:solidFill>
                            <a:srgbClr val="000000"/>
                          </a:solidFill>
                          <a:effectLst/>
                          <a:latin typeface="游ゴシック 本文"/>
                          <a:ea typeface="+mn-ea"/>
                        </a:rPr>
                        <a:t>円</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本文"/>
                          <a:ea typeface="+mn-ea"/>
                        </a:rPr>
                        <a:t>20,000</a:t>
                      </a:r>
                      <a:r>
                        <a:rPr lang="ja-JP" altLang="en-US" sz="1100" b="0" i="0" u="none" strike="noStrike">
                          <a:solidFill>
                            <a:srgbClr val="000000"/>
                          </a:solidFill>
                          <a:effectLst/>
                          <a:latin typeface="游ゴシック 本文"/>
                          <a:ea typeface="+mn-ea"/>
                        </a:rPr>
                        <a:t>円</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本文"/>
                          <a:ea typeface="+mn-ea"/>
                        </a:rPr>
                        <a:t>15,000</a:t>
                      </a:r>
                      <a:r>
                        <a:rPr lang="ja-JP" altLang="en-US" sz="1100" b="0" i="0" u="none" strike="noStrike" dirty="0">
                          <a:solidFill>
                            <a:srgbClr val="000000"/>
                          </a:solidFill>
                          <a:effectLst/>
                          <a:latin typeface="游ゴシック 本文"/>
                          <a:ea typeface="+mn-ea"/>
                        </a:rPr>
                        <a:t>円</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本文"/>
                          <a:ea typeface="+mn-ea"/>
                        </a:rPr>
                        <a:t>835,000</a:t>
                      </a:r>
                      <a:r>
                        <a:rPr lang="ja-JP" altLang="en-US" sz="1100" b="0" i="0" u="none" strike="noStrike" dirty="0">
                          <a:solidFill>
                            <a:srgbClr val="000000"/>
                          </a:solidFill>
                          <a:effectLst/>
                          <a:latin typeface="游ゴシック 本文"/>
                          <a:ea typeface="+mn-ea"/>
                        </a:rPr>
                        <a:t>円</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487884744"/>
                  </a:ext>
                </a:extLst>
              </a:tr>
              <a:tr h="390526">
                <a:tc>
                  <a:txBody>
                    <a:bodyPr/>
                    <a:lstStyle/>
                    <a:p>
                      <a:pPr algn="l" fontAlgn="ctr"/>
                      <a:r>
                        <a:rPr lang="ja-JP" altLang="en-US" sz="1000" b="0" i="0" u="none" strike="noStrike" dirty="0">
                          <a:solidFill>
                            <a:srgbClr val="000000"/>
                          </a:solidFill>
                          <a:effectLst/>
                          <a:latin typeface="游ゴシック 本文"/>
                          <a:ea typeface="+mn-ea"/>
                        </a:rPr>
                        <a:t> 日本語・日本文化学科</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本文"/>
                          <a:ea typeface="+mn-ea"/>
                        </a:rPr>
                        <a:t>800,000</a:t>
                      </a:r>
                      <a:r>
                        <a:rPr lang="ja-JP" altLang="en-US" sz="1100" b="0" i="0" u="none" strike="noStrike" dirty="0">
                          <a:solidFill>
                            <a:srgbClr val="000000"/>
                          </a:solidFill>
                          <a:effectLst/>
                          <a:latin typeface="游ゴシック 本文"/>
                          <a:ea typeface="+mn-ea"/>
                        </a:rPr>
                        <a:t>円</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本文"/>
                          <a:ea typeface="+mn-ea"/>
                        </a:rPr>
                        <a:t>20,000</a:t>
                      </a:r>
                      <a:r>
                        <a:rPr lang="ja-JP" altLang="en-US" sz="1100" b="0" i="0" u="none" strike="noStrike">
                          <a:solidFill>
                            <a:srgbClr val="000000"/>
                          </a:solidFill>
                          <a:effectLst/>
                          <a:latin typeface="游ゴシック 本文"/>
                          <a:ea typeface="+mn-ea"/>
                        </a:rPr>
                        <a:t>円</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本文"/>
                          <a:ea typeface="+mn-ea"/>
                        </a:rPr>
                        <a:t>15,000</a:t>
                      </a:r>
                      <a:r>
                        <a:rPr lang="ja-JP" altLang="en-US" sz="1100" b="0" i="0" u="none" strike="noStrike" dirty="0">
                          <a:solidFill>
                            <a:srgbClr val="000000"/>
                          </a:solidFill>
                          <a:effectLst/>
                          <a:latin typeface="游ゴシック 本文"/>
                          <a:ea typeface="+mn-ea"/>
                        </a:rPr>
                        <a:t>円</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本文"/>
                          <a:ea typeface="+mn-ea"/>
                        </a:rPr>
                        <a:t>835,000</a:t>
                      </a:r>
                      <a:r>
                        <a:rPr lang="ja-JP" altLang="en-US" sz="1100" b="0" i="0" u="none" strike="noStrike" dirty="0">
                          <a:solidFill>
                            <a:srgbClr val="000000"/>
                          </a:solidFill>
                          <a:effectLst/>
                          <a:latin typeface="游ゴシック 本文"/>
                          <a:ea typeface="+mn-ea"/>
                        </a:rPr>
                        <a:t>円</a:t>
                      </a:r>
                    </a:p>
                  </a:txBody>
                  <a:tcPr marL="7273" marR="7273" marT="7273"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4186680820"/>
                  </a:ext>
                </a:extLst>
              </a:tr>
            </a:tbl>
          </a:graphicData>
        </a:graphic>
      </p:graphicFrame>
      <p:sp>
        <p:nvSpPr>
          <p:cNvPr id="9" name="テキスト ボックス 8">
            <a:extLst>
              <a:ext uri="{FF2B5EF4-FFF2-40B4-BE49-F238E27FC236}">
                <a16:creationId xmlns:a16="http://schemas.microsoft.com/office/drawing/2014/main" id="{E50992D3-7BE8-4E8B-8C9C-C5BED8415573}"/>
              </a:ext>
            </a:extLst>
          </p:cNvPr>
          <p:cNvSpPr txBox="1"/>
          <p:nvPr/>
        </p:nvSpPr>
        <p:spPr>
          <a:xfrm>
            <a:off x="333374" y="4429332"/>
            <a:ext cx="6210299" cy="1400383"/>
          </a:xfrm>
          <a:prstGeom prst="rect">
            <a:avLst/>
          </a:prstGeom>
          <a:noFill/>
        </p:spPr>
        <p:txBody>
          <a:bodyPr wrap="square" rtlCol="0">
            <a:spAutoFit/>
          </a:bodyPr>
          <a:lstStyle/>
          <a:p>
            <a:r>
              <a:rPr lang="ja-JP" altLang="ja-JP" sz="1100" b="1" dirty="0">
                <a:latin typeface="Yu Gothic" panose="020B0400000000000000" pitchFamily="34" charset="-128"/>
                <a:ea typeface="Yu Gothic" panose="020B0400000000000000" pitchFamily="34" charset="-128"/>
              </a:rPr>
              <a:t>≪注意事項≫</a:t>
            </a:r>
            <a:endParaRPr lang="ja-JP" altLang="ja-JP" sz="1100" dirty="0">
              <a:latin typeface="Yu Gothic" panose="020B0400000000000000" pitchFamily="34" charset="-128"/>
              <a:ea typeface="Yu Gothic" panose="020B0400000000000000" pitchFamily="34" charset="-128"/>
            </a:endParaRPr>
          </a:p>
          <a:p>
            <a:r>
              <a:rPr lang="ja-JP" altLang="ja-JP" sz="1050" dirty="0">
                <a:latin typeface="Yu Gothic" panose="020B0400000000000000" pitchFamily="34" charset="-128"/>
                <a:ea typeface="Yu Gothic" panose="020B0400000000000000" pitchFamily="34" charset="-128"/>
              </a:rPr>
              <a:t>入学を辞退する場合、必ず本校に入学辞退届を提出してください（</a:t>
            </a:r>
            <a:r>
              <a:rPr lang="en-US" altLang="ja-JP" sz="1050" dirty="0">
                <a:latin typeface="Yu Gothic" panose="020B0400000000000000" pitchFamily="34" charset="-128"/>
                <a:ea typeface="Yu Gothic" panose="020B0400000000000000" pitchFamily="34" charset="-128"/>
              </a:rPr>
              <a:t> 10</a:t>
            </a:r>
            <a:r>
              <a:rPr lang="ja-JP" altLang="ja-JP" sz="1050" dirty="0">
                <a:latin typeface="Yu Gothic" panose="020B0400000000000000" pitchFamily="34" charset="-128"/>
                <a:ea typeface="Yu Gothic" panose="020B0400000000000000" pitchFamily="34" charset="-128"/>
              </a:rPr>
              <a:t>月期生は</a:t>
            </a:r>
            <a:r>
              <a:rPr lang="en-US" altLang="ja-JP" sz="1050" dirty="0">
                <a:latin typeface="Yu Gothic" panose="020B0400000000000000" pitchFamily="34" charset="-128"/>
                <a:ea typeface="Yu Gothic" panose="020B0400000000000000" pitchFamily="34" charset="-128"/>
              </a:rPr>
              <a:t>9</a:t>
            </a:r>
            <a:r>
              <a:rPr lang="ja-JP" altLang="ja-JP" sz="1050" dirty="0">
                <a:latin typeface="Yu Gothic" panose="020B0400000000000000" pitchFamily="34" charset="-128"/>
                <a:ea typeface="Yu Gothic" panose="020B0400000000000000" pitchFamily="34" charset="-128"/>
              </a:rPr>
              <a:t>月</a:t>
            </a:r>
            <a:r>
              <a:rPr lang="en-US" altLang="ja-JP" sz="1050" dirty="0">
                <a:latin typeface="Yu Gothic" panose="020B0400000000000000" pitchFamily="34" charset="-128"/>
                <a:ea typeface="Yu Gothic" panose="020B0400000000000000" pitchFamily="34" charset="-128"/>
              </a:rPr>
              <a:t>30</a:t>
            </a:r>
            <a:r>
              <a:rPr lang="ja-JP" altLang="en-US" sz="1050" dirty="0">
                <a:latin typeface="Yu Gothic" panose="020B0400000000000000" pitchFamily="34" charset="-128"/>
                <a:ea typeface="Yu Gothic" panose="020B0400000000000000" pitchFamily="34" charset="-128"/>
              </a:rPr>
              <a:t>日</a:t>
            </a:r>
            <a:r>
              <a:rPr lang="ja-JP" altLang="ja-JP" sz="1050" dirty="0">
                <a:latin typeface="Yu Gothic" panose="020B0400000000000000" pitchFamily="34" charset="-128"/>
                <a:ea typeface="Yu Gothic" panose="020B0400000000000000" pitchFamily="34" charset="-128"/>
              </a:rPr>
              <a:t>までに</a:t>
            </a:r>
            <a:r>
              <a:rPr lang="ja-JP" altLang="en-US" sz="1050" dirty="0">
                <a:latin typeface="Yu Gothic" panose="020B0400000000000000" pitchFamily="34" charset="-128"/>
                <a:ea typeface="Yu Gothic" panose="020B0400000000000000" pitchFamily="34" charset="-128"/>
              </a:rPr>
              <a:t>、</a:t>
            </a:r>
            <a:r>
              <a:rPr lang="en-US" altLang="ja-JP" sz="1050" dirty="0">
                <a:latin typeface="Yu Gothic" panose="020B0400000000000000" pitchFamily="34" charset="-128"/>
                <a:ea typeface="Yu Gothic" panose="020B0400000000000000" pitchFamily="34" charset="-128"/>
              </a:rPr>
              <a:t>4</a:t>
            </a:r>
            <a:r>
              <a:rPr lang="ja-JP" altLang="ja-JP" sz="1050" dirty="0">
                <a:latin typeface="Yu Gothic" panose="020B0400000000000000" pitchFamily="34" charset="-128"/>
                <a:ea typeface="Yu Gothic" panose="020B0400000000000000" pitchFamily="34" charset="-128"/>
              </a:rPr>
              <a:t>月期生は</a:t>
            </a:r>
            <a:r>
              <a:rPr lang="en-US" altLang="ja-JP" sz="1050" dirty="0">
                <a:latin typeface="Yu Gothic" panose="020B0400000000000000" pitchFamily="34" charset="-128"/>
                <a:ea typeface="Yu Gothic" panose="020B0400000000000000" pitchFamily="34" charset="-128"/>
              </a:rPr>
              <a:t>3</a:t>
            </a:r>
            <a:r>
              <a:rPr lang="ja-JP" altLang="ja-JP" sz="1050" dirty="0">
                <a:latin typeface="Yu Gothic" panose="020B0400000000000000" pitchFamily="34" charset="-128"/>
                <a:ea typeface="Yu Gothic" panose="020B0400000000000000" pitchFamily="34" charset="-128"/>
              </a:rPr>
              <a:t>月</a:t>
            </a:r>
            <a:r>
              <a:rPr lang="en-US" altLang="ja-JP" sz="1050" dirty="0">
                <a:latin typeface="Yu Gothic" panose="020B0400000000000000" pitchFamily="34" charset="-128"/>
                <a:ea typeface="Yu Gothic" panose="020B0400000000000000" pitchFamily="34" charset="-128"/>
              </a:rPr>
              <a:t>31</a:t>
            </a:r>
            <a:r>
              <a:rPr lang="ja-JP" altLang="en-US" sz="1050" dirty="0">
                <a:latin typeface="Yu Gothic" panose="020B0400000000000000" pitchFamily="34" charset="-128"/>
                <a:ea typeface="Yu Gothic" panose="020B0400000000000000" pitchFamily="34" charset="-128"/>
              </a:rPr>
              <a:t>日</a:t>
            </a:r>
            <a:r>
              <a:rPr lang="ja-JP" altLang="ja-JP" sz="1050" dirty="0">
                <a:latin typeface="Yu Gothic" panose="020B0400000000000000" pitchFamily="34" charset="-128"/>
                <a:ea typeface="Yu Gothic" panose="020B0400000000000000" pitchFamily="34" charset="-128"/>
              </a:rPr>
              <a:t>までに提出すること）。授業料のみ返金し、書類選考料・入学金は返金</a:t>
            </a:r>
            <a:r>
              <a:rPr lang="zh-CN" altLang="en-US" sz="1050" dirty="0">
                <a:latin typeface="Yu Gothic" panose="020B0400000000000000" pitchFamily="34" charset="-128"/>
                <a:ea typeface="Yu Gothic" panose="020B0400000000000000" pitchFamily="34" charset="-128"/>
              </a:rPr>
              <a:t>いたしません。</a:t>
            </a:r>
            <a:endParaRPr lang="ja-JP" altLang="ja-JP" sz="1050" dirty="0">
              <a:latin typeface="Yu Gothic" panose="020B0400000000000000" pitchFamily="34" charset="-128"/>
              <a:ea typeface="Yu Gothic" panose="020B0400000000000000" pitchFamily="34" charset="-128"/>
            </a:endParaRPr>
          </a:p>
          <a:p>
            <a:r>
              <a:rPr lang="en-US" altLang="ja-JP" sz="1050" dirty="0">
                <a:latin typeface="Yu Gothic" panose="020B0400000000000000" pitchFamily="34" charset="-128"/>
                <a:ea typeface="Yu Gothic" panose="020B0400000000000000" pitchFamily="34" charset="-128"/>
              </a:rPr>
              <a:t> </a:t>
            </a:r>
            <a:endParaRPr lang="ja-JP" altLang="ja-JP" sz="1050" dirty="0">
              <a:latin typeface="Yu Gothic" panose="020B0400000000000000" pitchFamily="34" charset="-128"/>
              <a:ea typeface="Yu Gothic" panose="020B0400000000000000" pitchFamily="34" charset="-128"/>
            </a:endParaRPr>
          </a:p>
          <a:p>
            <a:r>
              <a:rPr lang="ja-JP" altLang="ja-JP" sz="1100" b="1" dirty="0">
                <a:latin typeface="Yu Gothic" panose="020B0400000000000000" pitchFamily="34" charset="-128"/>
                <a:ea typeface="Yu Gothic" panose="020B0400000000000000" pitchFamily="34" charset="-128"/>
              </a:rPr>
              <a:t>授業料の分割納付</a:t>
            </a:r>
            <a:br>
              <a:rPr lang="en-US" altLang="ja-JP" sz="1050" dirty="0">
                <a:latin typeface="Yu Gothic" panose="020B0400000000000000" pitchFamily="34" charset="-128"/>
                <a:ea typeface="Yu Gothic" panose="020B0400000000000000" pitchFamily="34" charset="-128"/>
              </a:rPr>
            </a:br>
            <a:r>
              <a:rPr lang="ja-JP" altLang="ja-JP" sz="1050" dirty="0">
                <a:latin typeface="Yu Gothic" panose="020B0400000000000000" pitchFamily="34" charset="-128"/>
                <a:ea typeface="Yu Gothic" panose="020B0400000000000000" pitchFamily="34" charset="-128"/>
              </a:rPr>
              <a:t>当校の授業料は、原則年払いですが、経済的に困難がある場合、本人の申請により、年間</a:t>
            </a:r>
            <a:r>
              <a:rPr lang="en-US" altLang="ja-JP" sz="1050" dirty="0">
                <a:latin typeface="Yu Gothic" panose="020B0400000000000000" pitchFamily="34" charset="-128"/>
                <a:ea typeface="Yu Gothic" panose="020B0400000000000000" pitchFamily="34" charset="-128"/>
              </a:rPr>
              <a:t>2</a:t>
            </a:r>
            <a:r>
              <a:rPr lang="ja-JP" altLang="ja-JP" sz="1050" dirty="0">
                <a:latin typeface="Yu Gothic" panose="020B0400000000000000" pitchFamily="34" charset="-128"/>
                <a:ea typeface="Yu Gothic" panose="020B0400000000000000" pitchFamily="34" charset="-128"/>
              </a:rPr>
              <a:t>分割納付を許可することがあります（</a:t>
            </a:r>
            <a:r>
              <a:rPr lang="en-US" altLang="ja-JP" sz="1050" dirty="0">
                <a:latin typeface="Yu Gothic" panose="020B0400000000000000" pitchFamily="34" charset="-128"/>
                <a:ea typeface="Yu Gothic" panose="020B0400000000000000" pitchFamily="34" charset="-128"/>
              </a:rPr>
              <a:t>※</a:t>
            </a:r>
            <a:r>
              <a:rPr lang="ja-JP" altLang="ja-JP" sz="1050" dirty="0">
                <a:latin typeface="Yu Gothic" panose="020B0400000000000000" pitchFamily="34" charset="-128"/>
                <a:ea typeface="Yu Gothic" panose="020B0400000000000000" pitchFamily="34" charset="-128"/>
              </a:rPr>
              <a:t>必ず事前に当校に分割納付承諾書・保証人の保証書を提出すること）。当校の許可を取得しない場合、分割納付ができ</a:t>
            </a:r>
            <a:r>
              <a:rPr lang="zh-CN" altLang="en-US" sz="1050" dirty="0">
                <a:latin typeface="Yu Gothic" panose="020B0400000000000000" pitchFamily="34" charset="-128"/>
                <a:ea typeface="Yu Gothic" panose="020B0400000000000000" pitchFamily="34" charset="-128"/>
              </a:rPr>
              <a:t>ません。</a:t>
            </a:r>
            <a:endParaRPr lang="ja-JP" altLang="ja-JP" sz="1050" dirty="0">
              <a:latin typeface="Yu Gothic" panose="020B0400000000000000" pitchFamily="34" charset="-128"/>
              <a:ea typeface="Yu Gothic" panose="020B0400000000000000" pitchFamily="34" charset="-128"/>
            </a:endParaRPr>
          </a:p>
        </p:txBody>
      </p:sp>
      <p:sp>
        <p:nvSpPr>
          <p:cNvPr id="12" name="テキスト ボックス 11">
            <a:extLst>
              <a:ext uri="{FF2B5EF4-FFF2-40B4-BE49-F238E27FC236}">
                <a16:creationId xmlns:a16="http://schemas.microsoft.com/office/drawing/2014/main" id="{93A8235D-4577-4D0B-AC6C-D1C328B0D629}"/>
              </a:ext>
            </a:extLst>
          </p:cNvPr>
          <p:cNvSpPr txBox="1"/>
          <p:nvPr/>
        </p:nvSpPr>
        <p:spPr>
          <a:xfrm>
            <a:off x="381000" y="9641568"/>
            <a:ext cx="6162673" cy="246221"/>
          </a:xfrm>
          <a:prstGeom prst="rect">
            <a:avLst/>
          </a:prstGeom>
          <a:noFill/>
        </p:spPr>
        <p:txBody>
          <a:bodyPr wrap="square" rtlCol="0">
            <a:spAutoFit/>
          </a:bodyPr>
          <a:lstStyle/>
          <a:p>
            <a:pPr algn="ctr"/>
            <a:r>
              <a:rPr kumimoji="1" lang="ja-JP" altLang="en-US" sz="1000" dirty="0"/>
              <a:t>＜</a:t>
            </a:r>
            <a:r>
              <a:rPr kumimoji="1" lang="en-US" altLang="ja-JP" sz="1000" dirty="0"/>
              <a:t>4</a:t>
            </a:r>
            <a:r>
              <a:rPr kumimoji="1" lang="ja-JP" altLang="en-US" sz="1000" dirty="0"/>
              <a:t>＞</a:t>
            </a:r>
          </a:p>
        </p:txBody>
      </p:sp>
      <p:sp>
        <p:nvSpPr>
          <p:cNvPr id="13" name="フローチャート: 端子 12">
            <a:extLst>
              <a:ext uri="{FF2B5EF4-FFF2-40B4-BE49-F238E27FC236}">
                <a16:creationId xmlns:a16="http://schemas.microsoft.com/office/drawing/2014/main" id="{9FAB44BE-09ED-474E-8A8D-F1F9D93003BF}"/>
              </a:ext>
            </a:extLst>
          </p:cNvPr>
          <p:cNvSpPr/>
          <p:nvPr/>
        </p:nvSpPr>
        <p:spPr>
          <a:xfrm>
            <a:off x="371475" y="222271"/>
            <a:ext cx="962025" cy="252105"/>
          </a:xfrm>
          <a:prstGeom prst="flowChartTerminator">
            <a:avLst/>
          </a:prstGeom>
          <a:noFill/>
          <a:ln w="19050">
            <a:solidFill>
              <a:srgbClr val="C799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400" b="1" dirty="0">
                <a:solidFill>
                  <a:schemeClr val="tx1"/>
                </a:solidFill>
              </a:rPr>
              <a:t>学費</a:t>
            </a:r>
          </a:p>
        </p:txBody>
      </p:sp>
      <p:sp>
        <p:nvSpPr>
          <p:cNvPr id="14" name="楕円 13">
            <a:extLst>
              <a:ext uri="{FF2B5EF4-FFF2-40B4-BE49-F238E27FC236}">
                <a16:creationId xmlns:a16="http://schemas.microsoft.com/office/drawing/2014/main" id="{4B942ED2-EE71-4765-B64B-26259AAE52C6}"/>
              </a:ext>
            </a:extLst>
          </p:cNvPr>
          <p:cNvSpPr/>
          <p:nvPr/>
        </p:nvSpPr>
        <p:spPr>
          <a:xfrm>
            <a:off x="371475" y="226364"/>
            <a:ext cx="347727" cy="248170"/>
          </a:xfrm>
          <a:prstGeom prst="ellipse">
            <a:avLst/>
          </a:prstGeom>
          <a:solidFill>
            <a:srgbClr val="C7999D"/>
          </a:solidFill>
          <a:ln>
            <a:solidFill>
              <a:srgbClr val="C799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⒑</a:t>
            </a:r>
          </a:p>
        </p:txBody>
      </p:sp>
      <p:sp>
        <p:nvSpPr>
          <p:cNvPr id="2" name="テキスト ボックス 1">
            <a:extLst>
              <a:ext uri="{FF2B5EF4-FFF2-40B4-BE49-F238E27FC236}">
                <a16:creationId xmlns:a16="http://schemas.microsoft.com/office/drawing/2014/main" id="{CAAC87D4-10BB-973E-3CC4-ED57DEA4A834}"/>
              </a:ext>
            </a:extLst>
          </p:cNvPr>
          <p:cNvSpPr txBox="1"/>
          <p:nvPr/>
        </p:nvSpPr>
        <p:spPr>
          <a:xfrm>
            <a:off x="333374" y="5835867"/>
            <a:ext cx="1952625" cy="261610"/>
          </a:xfrm>
          <a:prstGeom prst="rect">
            <a:avLst/>
          </a:prstGeom>
          <a:noFill/>
        </p:spPr>
        <p:txBody>
          <a:bodyPr wrap="square" rtlCol="0">
            <a:spAutoFit/>
          </a:bodyPr>
          <a:lstStyle/>
          <a:p>
            <a:r>
              <a:rPr kumimoji="1" lang="ja-JP" altLang="en-US" sz="1100" b="1" dirty="0"/>
              <a:t>当校指定振込先（国内）</a:t>
            </a:r>
          </a:p>
        </p:txBody>
      </p:sp>
      <p:graphicFrame>
        <p:nvGraphicFramePr>
          <p:cNvPr id="3" name="表 2">
            <a:extLst>
              <a:ext uri="{FF2B5EF4-FFF2-40B4-BE49-F238E27FC236}">
                <a16:creationId xmlns:a16="http://schemas.microsoft.com/office/drawing/2014/main" id="{624CEA80-3737-2653-62A4-95E30211219B}"/>
              </a:ext>
            </a:extLst>
          </p:cNvPr>
          <p:cNvGraphicFramePr>
            <a:graphicFrameLocks noGrp="1"/>
          </p:cNvGraphicFramePr>
          <p:nvPr>
            <p:extLst>
              <p:ext uri="{D42A27DB-BD31-4B8C-83A1-F6EECF244321}">
                <p14:modId xmlns:p14="http://schemas.microsoft.com/office/powerpoint/2010/main" val="2436029467"/>
              </p:ext>
            </p:extLst>
          </p:nvPr>
        </p:nvGraphicFramePr>
        <p:xfrm>
          <a:off x="333374" y="6121470"/>
          <a:ext cx="6162672" cy="2978317"/>
        </p:xfrm>
        <a:graphic>
          <a:graphicData uri="http://schemas.openxmlformats.org/drawingml/2006/table">
            <a:tbl>
              <a:tblPr/>
              <a:tblGrid>
                <a:gridCol w="895350">
                  <a:extLst>
                    <a:ext uri="{9D8B030D-6E8A-4147-A177-3AD203B41FA5}">
                      <a16:colId xmlns:a16="http://schemas.microsoft.com/office/drawing/2014/main" val="1375680503"/>
                    </a:ext>
                  </a:extLst>
                </a:gridCol>
                <a:gridCol w="2581275">
                  <a:extLst>
                    <a:ext uri="{9D8B030D-6E8A-4147-A177-3AD203B41FA5}">
                      <a16:colId xmlns:a16="http://schemas.microsoft.com/office/drawing/2014/main" val="2428022069"/>
                    </a:ext>
                  </a:extLst>
                </a:gridCol>
                <a:gridCol w="2686047">
                  <a:extLst>
                    <a:ext uri="{9D8B030D-6E8A-4147-A177-3AD203B41FA5}">
                      <a16:colId xmlns:a16="http://schemas.microsoft.com/office/drawing/2014/main" val="2957870090"/>
                    </a:ext>
                  </a:extLst>
                </a:gridCol>
              </a:tblGrid>
              <a:tr h="241479">
                <a:tc>
                  <a:txBody>
                    <a:bodyPr/>
                    <a:lstStyle/>
                    <a:p>
                      <a:pPr algn="ctr" fontAlgn="ctr"/>
                      <a:r>
                        <a:rPr lang="ja-JP" sz="900" b="0" i="0" u="none" strike="noStrike" dirty="0">
                          <a:solidFill>
                            <a:srgbClr val="000000"/>
                          </a:solidFill>
                          <a:effectLst/>
                          <a:latin typeface="游ゴシック 本文"/>
                          <a:ea typeface="+mn-ea"/>
                        </a:rPr>
                        <a:t>銀行名</a:t>
                      </a:r>
                    </a:p>
                  </a:txBody>
                  <a:tcPr marL="7431" marR="7431" marT="74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ja-JP" sz="900" b="0" i="0" u="none" strike="noStrike" dirty="0">
                          <a:solidFill>
                            <a:srgbClr val="000000"/>
                          </a:solidFill>
                          <a:effectLst/>
                          <a:latin typeface="游ゴシック 本文"/>
                          <a:ea typeface="+mn-ea"/>
                        </a:rPr>
                        <a:t>三菱東京UFJ銀行</a:t>
                      </a:r>
                    </a:p>
                  </a:txBody>
                  <a:tcPr marL="7431" marR="7431" marT="74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游ゴシック 本文"/>
                          <a:ea typeface="+mn-ea"/>
                        </a:rPr>
                        <a:t>THE BANK OF TOKYO-MITSUBISHI UFJ, LTD</a:t>
                      </a:r>
                      <a:endParaRPr lang="ja-JP" sz="900" b="0" i="0" u="none" strike="noStrike" dirty="0">
                        <a:solidFill>
                          <a:srgbClr val="000000"/>
                        </a:solidFill>
                        <a:effectLst/>
                        <a:latin typeface="游ゴシック 本文"/>
                        <a:ea typeface="+mn-ea"/>
                      </a:endParaRPr>
                    </a:p>
                  </a:txBody>
                  <a:tcPr marL="7431" marR="7431" marT="74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1412438287"/>
                  </a:ext>
                </a:extLst>
              </a:tr>
              <a:tr h="215606">
                <a:tc>
                  <a:txBody>
                    <a:bodyPr/>
                    <a:lstStyle/>
                    <a:p>
                      <a:pPr algn="ctr" fontAlgn="ctr"/>
                      <a:r>
                        <a:rPr lang="ja-JP" sz="900" b="0" i="0" u="none" strike="noStrike">
                          <a:solidFill>
                            <a:srgbClr val="000000"/>
                          </a:solidFill>
                          <a:effectLst/>
                          <a:latin typeface="游ゴシック 本文"/>
                          <a:ea typeface="+mn-ea"/>
                        </a:rPr>
                        <a:t>支店名</a:t>
                      </a:r>
                    </a:p>
                  </a:txBody>
                  <a:tcPr marL="7431" marR="7431" marT="74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ja-JP" sz="900" b="0" i="0" u="none" strike="noStrike" dirty="0">
                          <a:solidFill>
                            <a:srgbClr val="000000"/>
                          </a:solidFill>
                          <a:effectLst/>
                          <a:latin typeface="游ゴシック 本文"/>
                          <a:ea typeface="+mn-ea"/>
                        </a:rPr>
                        <a:t>阿倍野橋支店</a:t>
                      </a:r>
                    </a:p>
                  </a:txBody>
                  <a:tcPr marL="7431" marR="7431" marT="74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游ゴシック 本文"/>
                          <a:ea typeface="+mn-ea"/>
                        </a:rPr>
                        <a:t>ABENOBASHI BRANCH</a:t>
                      </a:r>
                      <a:endParaRPr lang="ja-JP" sz="900" b="0" i="0" u="none" strike="noStrike" dirty="0">
                        <a:solidFill>
                          <a:srgbClr val="000000"/>
                        </a:solidFill>
                        <a:effectLst/>
                        <a:latin typeface="游ゴシック 本文"/>
                        <a:ea typeface="+mn-ea"/>
                      </a:endParaRPr>
                    </a:p>
                  </a:txBody>
                  <a:tcPr marL="7431" marR="7431" marT="74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3961172967"/>
                  </a:ext>
                </a:extLst>
              </a:tr>
              <a:tr h="215606">
                <a:tc rowSpan="2">
                  <a:txBody>
                    <a:bodyPr/>
                    <a:lstStyle/>
                    <a:p>
                      <a:pPr algn="ctr" fontAlgn="ctr"/>
                      <a:r>
                        <a:rPr lang="ja-JP" sz="900" b="0" i="0" u="none" strike="noStrike">
                          <a:solidFill>
                            <a:srgbClr val="000000"/>
                          </a:solidFill>
                          <a:effectLst/>
                          <a:latin typeface="游ゴシック 本文"/>
                          <a:ea typeface="+mn-ea"/>
                        </a:rPr>
                        <a:t>銀行住所</a:t>
                      </a:r>
                    </a:p>
                  </a:txBody>
                  <a:tcPr marL="7431" marR="7431" marT="74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zh-CN" sz="900" b="0" i="0" u="none" strike="noStrike" dirty="0">
                          <a:solidFill>
                            <a:srgbClr val="000000"/>
                          </a:solidFill>
                          <a:effectLst/>
                          <a:latin typeface="游ゴシック 本文"/>
                          <a:ea typeface="+mn-ea"/>
                        </a:rPr>
                        <a:t>〒</a:t>
                      </a:r>
                      <a:r>
                        <a:rPr lang="en-US" altLang="zh-CN" sz="900" b="0" i="0" u="none" strike="noStrike" dirty="0">
                          <a:solidFill>
                            <a:srgbClr val="000000"/>
                          </a:solidFill>
                          <a:effectLst/>
                          <a:latin typeface="游ゴシック 本文"/>
                          <a:ea typeface="+mn-ea"/>
                        </a:rPr>
                        <a:t>545-0052</a:t>
                      </a:r>
                      <a:endParaRPr lang="ja-JP" sz="900" b="0" i="0" u="none" strike="noStrike" dirty="0">
                        <a:solidFill>
                          <a:srgbClr val="000000"/>
                        </a:solidFill>
                        <a:effectLst/>
                        <a:latin typeface="游ゴシック 本文"/>
                        <a:ea typeface="+mn-ea"/>
                      </a:endParaRPr>
                    </a:p>
                  </a:txBody>
                  <a:tcPr marL="7431" marR="7431" marT="74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a:noFill/>
                    </a:lnB>
                  </a:tcPr>
                </a:tc>
                <a:tc rowSpan="2">
                  <a:txBody>
                    <a:bodyPr/>
                    <a:lstStyle/>
                    <a:p>
                      <a:pPr algn="ctr" fontAlgn="ctr"/>
                      <a:r>
                        <a:rPr lang="ja-JP" sz="900" b="0" i="0" u="none" strike="noStrike" dirty="0">
                          <a:solidFill>
                            <a:srgbClr val="000000"/>
                          </a:solidFill>
                          <a:effectLst/>
                          <a:latin typeface="游ゴシック 本文"/>
                          <a:ea typeface="+mn-ea"/>
                        </a:rPr>
                        <a:t>〒545-0052  1-5-10, ABENOSUJI, ABENO-KU, OSAKA-SHI, OSAKA</a:t>
                      </a:r>
                    </a:p>
                  </a:txBody>
                  <a:tcPr marL="7431" marR="7431" marT="74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3153796420"/>
                  </a:ext>
                </a:extLst>
              </a:tr>
              <a:tr h="241479">
                <a:tc vMerge="1">
                  <a:txBody>
                    <a:bodyPr/>
                    <a:lstStyle/>
                    <a:p>
                      <a:endParaRPr kumimoji="1" lang="ja-JP" altLang="en-US"/>
                    </a:p>
                  </a:txBody>
                  <a:tcPr/>
                </a:tc>
                <a:tc>
                  <a:txBody>
                    <a:bodyPr/>
                    <a:lstStyle/>
                    <a:p>
                      <a:pPr algn="ctr" fontAlgn="ctr"/>
                      <a:r>
                        <a:rPr lang="ja-JP" altLang="en-US" sz="900" b="0" i="0" u="none" strike="noStrike" dirty="0">
                          <a:solidFill>
                            <a:srgbClr val="000000"/>
                          </a:solidFill>
                          <a:effectLst/>
                          <a:latin typeface="游ゴシック 本文"/>
                          <a:ea typeface="+mn-ea"/>
                        </a:rPr>
                        <a:t>大阪府大阪市阿倍野区阿倍野筋</a:t>
                      </a:r>
                      <a:r>
                        <a:rPr lang="en-US" altLang="ja-JP" sz="900" b="0" i="0" u="none" strike="noStrike" dirty="0">
                          <a:solidFill>
                            <a:srgbClr val="000000"/>
                          </a:solidFill>
                          <a:effectLst/>
                          <a:latin typeface="游ゴシック 本文"/>
                          <a:ea typeface="+mn-ea"/>
                        </a:rPr>
                        <a:t>1-5-10</a:t>
                      </a:r>
                      <a:endParaRPr lang="ja-JP" sz="900" b="0" i="0" u="none" strike="noStrike" dirty="0">
                        <a:solidFill>
                          <a:srgbClr val="000000"/>
                        </a:solidFill>
                        <a:effectLst/>
                        <a:latin typeface="游ゴシック 本文"/>
                        <a:ea typeface="+mn-ea"/>
                      </a:endParaRPr>
                    </a:p>
                  </a:txBody>
                  <a:tcPr marL="7431" marR="7431" marT="74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a:noFill/>
                    </a:lnT>
                    <a:lnB w="6350" cap="flat" cmpd="sng" algn="ctr">
                      <a:solidFill>
                        <a:srgbClr val="A77065"/>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3304705613"/>
                  </a:ext>
                </a:extLst>
              </a:tr>
              <a:tr h="215606">
                <a:tc>
                  <a:txBody>
                    <a:bodyPr/>
                    <a:lstStyle/>
                    <a:p>
                      <a:pPr algn="ctr" fontAlgn="ctr"/>
                      <a:r>
                        <a:rPr lang="ja-JP" sz="900" b="0" i="0" u="none" strike="noStrike">
                          <a:solidFill>
                            <a:srgbClr val="000000"/>
                          </a:solidFill>
                          <a:effectLst/>
                          <a:latin typeface="游ゴシック 本文"/>
                          <a:ea typeface="+mn-ea"/>
                        </a:rPr>
                        <a:t>口座番号</a:t>
                      </a:r>
                    </a:p>
                  </a:txBody>
                  <a:tcPr marL="7431" marR="7431" marT="74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ja-JP" sz="900" b="0" i="0" u="none" strike="noStrike" dirty="0">
                          <a:solidFill>
                            <a:srgbClr val="000000"/>
                          </a:solidFill>
                          <a:effectLst/>
                          <a:latin typeface="游ゴシック 本文"/>
                          <a:ea typeface="+mn-ea"/>
                        </a:rPr>
                        <a:t>普通預金　0220241</a:t>
                      </a:r>
                    </a:p>
                  </a:txBody>
                  <a:tcPr marL="7431" marR="7431" marT="74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游ゴシック 本文"/>
                          <a:ea typeface="+mn-ea"/>
                        </a:rPr>
                        <a:t>ORDINARY ACCOUNT 0220241</a:t>
                      </a:r>
                      <a:endParaRPr lang="ja-JP" sz="900" b="0" i="0" u="none" strike="noStrike" dirty="0">
                        <a:solidFill>
                          <a:srgbClr val="000000"/>
                        </a:solidFill>
                        <a:effectLst/>
                        <a:latin typeface="游ゴシック 本文"/>
                        <a:ea typeface="+mn-ea"/>
                      </a:endParaRPr>
                    </a:p>
                  </a:txBody>
                  <a:tcPr marL="7431" marR="7431" marT="74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143456851"/>
                  </a:ext>
                </a:extLst>
              </a:tr>
              <a:tr h="310063">
                <a:tc>
                  <a:txBody>
                    <a:bodyPr/>
                    <a:lstStyle/>
                    <a:p>
                      <a:pPr algn="ctr" fontAlgn="ctr"/>
                      <a:r>
                        <a:rPr lang="ja-JP" sz="900" b="0" i="0" u="none" strike="noStrike">
                          <a:solidFill>
                            <a:srgbClr val="000000"/>
                          </a:solidFill>
                          <a:effectLst/>
                          <a:latin typeface="游ゴシック 本文"/>
                          <a:ea typeface="+mn-ea"/>
                        </a:rPr>
                        <a:t>受取人</a:t>
                      </a:r>
                    </a:p>
                  </a:txBody>
                  <a:tcPr marL="7431" marR="7431" marT="74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a:noFill/>
                    </a:lnB>
                  </a:tcPr>
                </a:tc>
                <a:tc>
                  <a:txBody>
                    <a:bodyPr/>
                    <a:lstStyle/>
                    <a:p>
                      <a:pPr algn="ctr" fontAlgn="ctr"/>
                      <a:r>
                        <a:rPr lang="ja-JP" altLang="en-US" sz="900" b="0" i="0" u="none" strike="noStrike" dirty="0">
                          <a:solidFill>
                            <a:srgbClr val="000000"/>
                          </a:solidFill>
                          <a:effectLst/>
                          <a:latin typeface="游ゴシック 本文"/>
                          <a:ea typeface="+mn-ea"/>
                        </a:rPr>
                        <a:t>学校法人日中文化芸術学院</a:t>
                      </a:r>
                      <a:endParaRPr lang="ja-JP" sz="900" b="0" i="0" u="none" strike="noStrike" dirty="0">
                        <a:solidFill>
                          <a:srgbClr val="000000"/>
                        </a:solidFill>
                        <a:effectLst/>
                        <a:latin typeface="游ゴシック 本文"/>
                        <a:ea typeface="+mn-ea"/>
                      </a:endParaRPr>
                    </a:p>
                  </a:txBody>
                  <a:tcPr marL="7431" marR="7431" marT="74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a:noFill/>
                    </a:lnB>
                  </a:tcPr>
                </a:tc>
                <a:tc>
                  <a:txBody>
                    <a:bodyPr/>
                    <a:lstStyle/>
                    <a:p>
                      <a:pPr algn="ctr" fontAlgn="ctr"/>
                      <a:r>
                        <a:rPr lang="en-US" sz="900" b="0" i="0" u="none" strike="noStrike" dirty="0">
                          <a:solidFill>
                            <a:srgbClr val="000000"/>
                          </a:solidFill>
                          <a:effectLst/>
                          <a:latin typeface="游ゴシック 本文"/>
                          <a:ea typeface="+mn-ea"/>
                        </a:rPr>
                        <a:t>THE EDUCATIONAL INSTITUTION JAPAN-CHINA</a:t>
                      </a:r>
                      <a:endParaRPr lang="ja-JP" sz="900" b="0" i="0" u="none" strike="noStrike" dirty="0">
                        <a:solidFill>
                          <a:srgbClr val="000000"/>
                        </a:solidFill>
                        <a:effectLst/>
                        <a:latin typeface="游ゴシック 本文"/>
                        <a:ea typeface="+mn-ea"/>
                      </a:endParaRPr>
                    </a:p>
                  </a:txBody>
                  <a:tcPr marL="7431" marR="7431" marT="74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a:noFill/>
                    </a:lnB>
                  </a:tcPr>
                </a:tc>
                <a:extLst>
                  <a:ext uri="{0D108BD9-81ED-4DB2-BD59-A6C34878D82A}">
                    <a16:rowId xmlns:a16="http://schemas.microsoft.com/office/drawing/2014/main" val="1149885230"/>
                  </a:ext>
                </a:extLst>
              </a:tr>
              <a:tr h="342557">
                <a:tc>
                  <a:txBody>
                    <a:bodyPr/>
                    <a:lstStyle/>
                    <a:p>
                      <a:pPr algn="ctr" fontAlgn="ctr"/>
                      <a:r>
                        <a:rPr lang="ja-JP" sz="900" b="0" i="0" u="none" strike="noStrike">
                          <a:solidFill>
                            <a:srgbClr val="000000"/>
                          </a:solidFill>
                          <a:effectLst/>
                          <a:latin typeface="游ゴシック 本文"/>
                          <a:ea typeface="+mn-ea"/>
                        </a:rPr>
                        <a:t>（口座名義）</a:t>
                      </a:r>
                    </a:p>
                  </a:txBody>
                  <a:tcPr marL="7431" marR="7431" marT="74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a:noFill/>
                    </a:lnT>
                    <a:lnB>
                      <a:noFill/>
                    </a:lnB>
                  </a:tcPr>
                </a:tc>
                <a:tc>
                  <a:txBody>
                    <a:bodyPr/>
                    <a:lstStyle/>
                    <a:p>
                      <a:pPr algn="ctr" fontAlgn="ctr"/>
                      <a:r>
                        <a:rPr lang="ja-JP" sz="800" b="0" i="0" u="none" strike="noStrike" dirty="0" err="1">
                          <a:solidFill>
                            <a:srgbClr val="000000"/>
                          </a:solidFill>
                          <a:effectLst/>
                          <a:latin typeface="游ゴシック 本文"/>
                          <a:ea typeface="+mn-ea"/>
                        </a:rPr>
                        <a:t>ガッ</a:t>
                      </a:r>
                      <a:r>
                        <a:rPr lang="ja-JP" sz="800" b="0" i="0" u="none" strike="noStrike" dirty="0">
                          <a:solidFill>
                            <a:srgbClr val="000000"/>
                          </a:solidFill>
                          <a:effectLst/>
                          <a:latin typeface="游ゴシック 本文"/>
                          <a:ea typeface="+mn-ea"/>
                        </a:rPr>
                        <a:t>コウホウジンニッチュウブンカゲイジュツガクイン</a:t>
                      </a:r>
                    </a:p>
                  </a:txBody>
                  <a:tcPr marL="7431" marR="7431" marT="74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a:noFill/>
                    </a:lnT>
                    <a:lnB>
                      <a:noFill/>
                    </a:lnB>
                  </a:tcPr>
                </a:tc>
                <a:tc>
                  <a:txBody>
                    <a:bodyPr/>
                    <a:lstStyle/>
                    <a:p>
                      <a:pPr algn="ctr" fontAlgn="ctr"/>
                      <a:r>
                        <a:rPr lang="en-US" altLang="ja-JP" sz="900" b="0" i="0" u="none" strike="noStrike" dirty="0">
                          <a:solidFill>
                            <a:srgbClr val="000000"/>
                          </a:solidFill>
                          <a:effectLst/>
                          <a:latin typeface="游ゴシック 本文"/>
                          <a:ea typeface="+mn-ea"/>
                        </a:rPr>
                        <a:t>COLLEGE OF CULTURE &amp; ARTS</a:t>
                      </a:r>
                      <a:endParaRPr lang="ja-JP" sz="900" b="0" i="0" u="none" strike="noStrike" dirty="0">
                        <a:solidFill>
                          <a:srgbClr val="000000"/>
                        </a:solidFill>
                        <a:effectLst/>
                        <a:latin typeface="游ゴシック 本文"/>
                        <a:ea typeface="+mn-ea"/>
                      </a:endParaRPr>
                    </a:p>
                  </a:txBody>
                  <a:tcPr marL="7431" marR="7431" marT="74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a:noFill/>
                    </a:lnT>
                    <a:lnB>
                      <a:noFill/>
                    </a:lnB>
                  </a:tcPr>
                </a:tc>
                <a:extLst>
                  <a:ext uri="{0D108BD9-81ED-4DB2-BD59-A6C34878D82A}">
                    <a16:rowId xmlns:a16="http://schemas.microsoft.com/office/drawing/2014/main" val="109834447"/>
                  </a:ext>
                </a:extLst>
              </a:tr>
              <a:tr h="262893">
                <a:tc>
                  <a:txBody>
                    <a:bodyPr/>
                    <a:lstStyle/>
                    <a:p>
                      <a:pPr algn="ctr" fontAlgn="t"/>
                      <a:r>
                        <a:rPr lang="ja-JP" sz="900" b="0" i="0" u="none" strike="noStrike">
                          <a:solidFill>
                            <a:srgbClr val="000000"/>
                          </a:solidFill>
                          <a:effectLst/>
                          <a:latin typeface="游ゴシック 本文"/>
                          <a:ea typeface="+mn-ea"/>
                        </a:rPr>
                        <a:t>　</a:t>
                      </a:r>
                    </a:p>
                  </a:txBody>
                  <a:tcPr marL="7431" marR="7431" marT="7431" marB="0">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a:noFill/>
                    </a:lnT>
                    <a:lnB w="6350" cap="flat" cmpd="sng" algn="ctr">
                      <a:solidFill>
                        <a:srgbClr val="A77065"/>
                      </a:solidFill>
                      <a:prstDash val="solid"/>
                      <a:round/>
                      <a:headEnd type="none" w="med" len="med"/>
                      <a:tailEnd type="none" w="med" len="med"/>
                    </a:lnB>
                  </a:tcPr>
                </a:tc>
                <a:tc>
                  <a:txBody>
                    <a:bodyPr/>
                    <a:lstStyle/>
                    <a:p>
                      <a:pPr algn="ctr" fontAlgn="ctr"/>
                      <a:r>
                        <a:rPr lang="ja-JP" sz="900" b="0" i="0" u="none" strike="noStrike">
                          <a:solidFill>
                            <a:srgbClr val="000000"/>
                          </a:solidFill>
                          <a:effectLst/>
                          <a:latin typeface="游ゴシック 本文"/>
                          <a:ea typeface="+mn-ea"/>
                        </a:rPr>
                        <a:t>理事長　張永勝（チョウ　エイショウ）</a:t>
                      </a:r>
                    </a:p>
                  </a:txBody>
                  <a:tcPr marL="7431" marR="7431" marT="74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a:noFill/>
                    </a:lnT>
                    <a:lnB w="6350" cap="flat" cmpd="sng" algn="ctr">
                      <a:solidFill>
                        <a:srgbClr val="A77065"/>
                      </a:solidFill>
                      <a:prstDash val="solid"/>
                      <a:round/>
                      <a:headEnd type="none" w="med" len="med"/>
                      <a:tailEnd type="none" w="med" len="med"/>
                    </a:lnB>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游ゴシック 本文"/>
                          <a:ea typeface="+mn-ea"/>
                        </a:rPr>
                        <a:t>THE CHIEF DIRECTOR: ZHANG YONGSHENG</a:t>
                      </a:r>
                      <a:endParaRPr lang="ja-JP" altLang="ja-JP" sz="900" b="0" i="0" u="none" strike="noStrike" dirty="0">
                        <a:solidFill>
                          <a:srgbClr val="000000"/>
                        </a:solidFill>
                        <a:effectLst/>
                        <a:latin typeface="游ゴシック 本文"/>
                        <a:ea typeface="+mn-ea"/>
                      </a:endParaRPr>
                    </a:p>
                    <a:p>
                      <a:pPr algn="ctr" fontAlgn="t"/>
                      <a:r>
                        <a:rPr lang="ja-JP" sz="900" b="0" i="0" u="none" strike="noStrike" dirty="0">
                          <a:solidFill>
                            <a:srgbClr val="000000"/>
                          </a:solidFill>
                          <a:effectLst/>
                          <a:latin typeface="游ゴシック 本文"/>
                          <a:ea typeface="+mn-ea"/>
                        </a:rPr>
                        <a:t>　</a:t>
                      </a:r>
                    </a:p>
                  </a:txBody>
                  <a:tcPr marL="7431" marR="7431" marT="7431" marB="0">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a:noFill/>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834784582"/>
                  </a:ext>
                </a:extLst>
              </a:tr>
              <a:tr h="215606">
                <a:tc rowSpan="2">
                  <a:txBody>
                    <a:bodyPr/>
                    <a:lstStyle/>
                    <a:p>
                      <a:pPr algn="ctr" fontAlgn="ctr"/>
                      <a:r>
                        <a:rPr lang="ja-JP" sz="900" b="0" i="0" u="none" strike="noStrike">
                          <a:solidFill>
                            <a:srgbClr val="000000"/>
                          </a:solidFill>
                          <a:effectLst/>
                          <a:latin typeface="游ゴシック 本文"/>
                          <a:ea typeface="+mn-ea"/>
                        </a:rPr>
                        <a:t>住所</a:t>
                      </a:r>
                    </a:p>
                  </a:txBody>
                  <a:tcPr marL="7431" marR="7431" marT="74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zh-CN" sz="900" b="0" i="0" u="none" strike="noStrike" dirty="0">
                          <a:solidFill>
                            <a:srgbClr val="000000"/>
                          </a:solidFill>
                          <a:effectLst/>
                          <a:latin typeface="游ゴシック 本文"/>
                          <a:ea typeface="+mn-ea"/>
                        </a:rPr>
                        <a:t>〒</a:t>
                      </a:r>
                      <a:r>
                        <a:rPr lang="en-US" altLang="ja-JP" sz="900" b="0" i="0" u="none" strike="noStrike" dirty="0">
                          <a:solidFill>
                            <a:srgbClr val="000000"/>
                          </a:solidFill>
                          <a:effectLst/>
                          <a:latin typeface="游ゴシック 本文"/>
                          <a:ea typeface="+mn-ea"/>
                        </a:rPr>
                        <a:t>543</a:t>
                      </a:r>
                      <a:r>
                        <a:rPr lang="zh-CN" sz="900" b="0" i="0" u="none" strike="noStrike" dirty="0">
                          <a:solidFill>
                            <a:srgbClr val="000000"/>
                          </a:solidFill>
                          <a:effectLst/>
                          <a:latin typeface="游ゴシック 本文"/>
                          <a:ea typeface="+mn-ea"/>
                        </a:rPr>
                        <a:t>-</a:t>
                      </a:r>
                      <a:r>
                        <a:rPr lang="en-US" altLang="ja-JP" sz="900" b="0" i="0" u="none" strike="noStrike" dirty="0">
                          <a:solidFill>
                            <a:srgbClr val="000000"/>
                          </a:solidFill>
                          <a:effectLst/>
                          <a:latin typeface="游ゴシック 本文"/>
                          <a:ea typeface="+mn-ea"/>
                        </a:rPr>
                        <a:t>0052</a:t>
                      </a:r>
                      <a:endParaRPr lang="ja-JP" sz="900" b="0" i="0" u="none" strike="noStrike" dirty="0">
                        <a:solidFill>
                          <a:srgbClr val="000000"/>
                        </a:solidFill>
                        <a:effectLst/>
                        <a:latin typeface="游ゴシック 本文"/>
                        <a:ea typeface="+mn-ea"/>
                      </a:endParaRPr>
                    </a:p>
                  </a:txBody>
                  <a:tcPr marL="7431" marR="7431" marT="74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a:noFill/>
                    </a:lnB>
                  </a:tcPr>
                </a:tc>
                <a:tc rowSpan="2">
                  <a:txBody>
                    <a:bodyPr/>
                    <a:lstStyle/>
                    <a:p>
                      <a:pPr algn="ctr" fontAlgn="ctr"/>
                      <a:r>
                        <a:rPr lang="ja-JP" sz="900" b="0" i="0" u="none" strike="noStrike" dirty="0">
                          <a:solidFill>
                            <a:srgbClr val="000000"/>
                          </a:solidFill>
                          <a:effectLst/>
                          <a:latin typeface="游ゴシック 本文"/>
                          <a:ea typeface="+mn-ea"/>
                        </a:rPr>
                        <a:t>〒543-0052  3-5-11, DAIDO, TENNOJI-KU, OSAKA-SHI, OSAKA</a:t>
                      </a:r>
                    </a:p>
                  </a:txBody>
                  <a:tcPr marL="7431" marR="7431" marT="74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4097908773"/>
                  </a:ext>
                </a:extLst>
              </a:tr>
              <a:tr h="241479">
                <a:tc vMerge="1">
                  <a:txBody>
                    <a:bodyPr/>
                    <a:lstStyle/>
                    <a:p>
                      <a:endParaRPr kumimoji="1" lang="ja-JP" altLang="en-US"/>
                    </a:p>
                  </a:txBody>
                  <a:tcPr/>
                </a:tc>
                <a:tc>
                  <a:txBody>
                    <a:bodyPr/>
                    <a:lstStyle/>
                    <a:p>
                      <a:pPr algn="ctr" fontAlgn="ctr"/>
                      <a:r>
                        <a:rPr lang="ja-JP" altLang="en-US" sz="900" b="0" i="0" u="none" strike="noStrike" dirty="0">
                          <a:solidFill>
                            <a:srgbClr val="000000"/>
                          </a:solidFill>
                          <a:effectLst/>
                          <a:latin typeface="游ゴシック 本文"/>
                          <a:ea typeface="+mn-ea"/>
                        </a:rPr>
                        <a:t>大阪府大阪市天王寺区大道</a:t>
                      </a:r>
                      <a:r>
                        <a:rPr lang="en-US" altLang="ja-JP" sz="900" b="0" i="0" u="none" strike="noStrike" dirty="0">
                          <a:solidFill>
                            <a:srgbClr val="000000"/>
                          </a:solidFill>
                          <a:effectLst/>
                          <a:latin typeface="游ゴシック 本文"/>
                          <a:ea typeface="+mn-ea"/>
                        </a:rPr>
                        <a:t>3-5-11</a:t>
                      </a:r>
                      <a:endParaRPr lang="ja-JP" sz="900" b="0" i="0" u="none" strike="noStrike" dirty="0">
                        <a:solidFill>
                          <a:srgbClr val="000000"/>
                        </a:solidFill>
                        <a:effectLst/>
                        <a:latin typeface="游ゴシック 本文"/>
                        <a:ea typeface="+mn-ea"/>
                      </a:endParaRPr>
                    </a:p>
                  </a:txBody>
                  <a:tcPr marL="7431" marR="7431" marT="74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a:noFill/>
                    </a:lnT>
                    <a:lnB w="6350" cap="flat" cmpd="sng" algn="ctr">
                      <a:solidFill>
                        <a:srgbClr val="A77065"/>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11731912"/>
                  </a:ext>
                </a:extLst>
              </a:tr>
              <a:tr h="215606">
                <a:tc>
                  <a:txBody>
                    <a:bodyPr/>
                    <a:lstStyle/>
                    <a:p>
                      <a:pPr algn="ctr" fontAlgn="ctr"/>
                      <a:r>
                        <a:rPr lang="ja-JP" sz="900" b="0" i="0" u="none" strike="noStrike">
                          <a:solidFill>
                            <a:srgbClr val="000000"/>
                          </a:solidFill>
                          <a:effectLst/>
                          <a:latin typeface="游ゴシック 本文"/>
                          <a:ea typeface="+mn-ea"/>
                        </a:rPr>
                        <a:t>電話番号</a:t>
                      </a:r>
                    </a:p>
                  </a:txBody>
                  <a:tcPr marL="7431" marR="7431" marT="74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游ゴシック 本文"/>
                          <a:ea typeface="+mn-ea"/>
                        </a:rPr>
                        <a:t>06-6796-8266</a:t>
                      </a:r>
                      <a:endParaRPr lang="ja-JP" sz="900" b="0" i="0" u="none" strike="noStrike">
                        <a:solidFill>
                          <a:srgbClr val="000000"/>
                        </a:solidFill>
                        <a:effectLst/>
                        <a:latin typeface="游ゴシック 本文"/>
                        <a:ea typeface="+mn-ea"/>
                      </a:endParaRPr>
                    </a:p>
                  </a:txBody>
                  <a:tcPr marL="7431" marR="7431" marT="74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游ゴシック 本文"/>
                          <a:ea typeface="+mn-ea"/>
                        </a:rPr>
                        <a:t>06-6796-8266</a:t>
                      </a:r>
                      <a:endParaRPr lang="ja-JP" sz="900" b="0" i="0" u="none" strike="noStrike" dirty="0">
                        <a:solidFill>
                          <a:srgbClr val="000000"/>
                        </a:solidFill>
                        <a:effectLst/>
                        <a:latin typeface="游ゴシック 本文"/>
                        <a:ea typeface="+mn-ea"/>
                      </a:endParaRPr>
                    </a:p>
                  </a:txBody>
                  <a:tcPr marL="7431" marR="7431" marT="74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1455670609"/>
                  </a:ext>
                </a:extLst>
              </a:tr>
              <a:tr h="241479">
                <a:tc>
                  <a:txBody>
                    <a:bodyPr/>
                    <a:lstStyle/>
                    <a:p>
                      <a:pPr algn="ctr" fontAlgn="ctr"/>
                      <a:r>
                        <a:rPr lang="ja-JP" sz="900" b="0" i="0" u="none" strike="noStrike">
                          <a:solidFill>
                            <a:srgbClr val="000000"/>
                          </a:solidFill>
                          <a:effectLst/>
                          <a:latin typeface="游ゴシック 本文"/>
                          <a:ea typeface="+mn-ea"/>
                        </a:rPr>
                        <a:t>必要連絡事項</a:t>
                      </a:r>
                    </a:p>
                  </a:txBody>
                  <a:tcPr marL="7431" marR="7431" marT="74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ja-JP" sz="900" b="0" i="0" u="none" strike="noStrike" dirty="0">
                          <a:solidFill>
                            <a:srgbClr val="000000"/>
                          </a:solidFill>
                          <a:effectLst/>
                          <a:latin typeface="游ゴシック 本文"/>
                          <a:ea typeface="+mn-ea"/>
                        </a:rPr>
                        <a:t>学生の氏名（アルファベットで記入）</a:t>
                      </a:r>
                    </a:p>
                  </a:txBody>
                  <a:tcPr marL="7431" marR="7431" marT="74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游ゴシック 本文"/>
                          <a:ea typeface="+mn-ea"/>
                        </a:rPr>
                        <a:t>NAME OF STUDENT</a:t>
                      </a:r>
                      <a:endParaRPr lang="ja-JP" sz="900" b="0" i="0" u="none" strike="noStrike" dirty="0">
                        <a:solidFill>
                          <a:srgbClr val="000000"/>
                        </a:solidFill>
                        <a:effectLst/>
                        <a:latin typeface="游ゴシック 本文"/>
                        <a:ea typeface="+mn-ea"/>
                      </a:endParaRPr>
                    </a:p>
                  </a:txBody>
                  <a:tcPr marL="7431" marR="7431" marT="74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4107382634"/>
                  </a:ext>
                </a:extLst>
              </a:tr>
            </a:tbl>
          </a:graphicData>
        </a:graphic>
      </p:graphicFrame>
    </p:spTree>
    <p:extLst>
      <p:ext uri="{BB962C8B-B14F-4D97-AF65-F5344CB8AC3E}">
        <p14:creationId xmlns:p14="http://schemas.microsoft.com/office/powerpoint/2010/main" val="2956401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C49DCD7-434E-448C-B3D8-D76D21FA34A5}"/>
              </a:ext>
            </a:extLst>
          </p:cNvPr>
          <p:cNvSpPr txBox="1"/>
          <p:nvPr/>
        </p:nvSpPr>
        <p:spPr>
          <a:xfrm>
            <a:off x="381001" y="3441718"/>
            <a:ext cx="6162672" cy="261610"/>
          </a:xfrm>
          <a:prstGeom prst="rect">
            <a:avLst/>
          </a:prstGeom>
          <a:noFill/>
        </p:spPr>
        <p:txBody>
          <a:bodyPr wrap="square" rtlCol="0">
            <a:spAutoFit/>
          </a:bodyPr>
          <a:lstStyle/>
          <a:p>
            <a:r>
              <a:rPr lang="en-US" altLang="ja-JP" sz="1100" dirty="0">
                <a:latin typeface="游ゴシック "/>
              </a:rPr>
              <a:t>※</a:t>
            </a:r>
            <a:r>
              <a:rPr lang="ja-JP" altLang="ja-JP" sz="1100" dirty="0">
                <a:latin typeface="游ゴシック "/>
              </a:rPr>
              <a:t>振込手数料は学生本人負担ですので、正確な金額をご確保ください。</a:t>
            </a:r>
          </a:p>
        </p:txBody>
      </p:sp>
      <p:sp>
        <p:nvSpPr>
          <p:cNvPr id="11" name="テキスト ボックス 10">
            <a:extLst>
              <a:ext uri="{FF2B5EF4-FFF2-40B4-BE49-F238E27FC236}">
                <a16:creationId xmlns:a16="http://schemas.microsoft.com/office/drawing/2014/main" id="{F2A4E89C-662C-453F-8625-D38A4D44F590}"/>
              </a:ext>
            </a:extLst>
          </p:cNvPr>
          <p:cNvSpPr txBox="1"/>
          <p:nvPr/>
        </p:nvSpPr>
        <p:spPr>
          <a:xfrm>
            <a:off x="381000" y="9656082"/>
            <a:ext cx="6162673" cy="246221"/>
          </a:xfrm>
          <a:prstGeom prst="rect">
            <a:avLst/>
          </a:prstGeom>
          <a:noFill/>
        </p:spPr>
        <p:txBody>
          <a:bodyPr wrap="square" rtlCol="0">
            <a:spAutoFit/>
          </a:bodyPr>
          <a:lstStyle/>
          <a:p>
            <a:pPr algn="ctr"/>
            <a:r>
              <a:rPr kumimoji="1" lang="ja-JP" altLang="en-US" sz="1000" dirty="0"/>
              <a:t>＜</a:t>
            </a:r>
            <a:r>
              <a:rPr kumimoji="1" lang="en-US" altLang="ja-JP" sz="1000" dirty="0"/>
              <a:t>5</a:t>
            </a:r>
            <a:r>
              <a:rPr kumimoji="1" lang="ja-JP" altLang="en-US" sz="1000" dirty="0"/>
              <a:t>＞</a:t>
            </a:r>
          </a:p>
        </p:txBody>
      </p:sp>
      <p:graphicFrame>
        <p:nvGraphicFramePr>
          <p:cNvPr id="2" name="表 1">
            <a:extLst>
              <a:ext uri="{FF2B5EF4-FFF2-40B4-BE49-F238E27FC236}">
                <a16:creationId xmlns:a16="http://schemas.microsoft.com/office/drawing/2014/main" id="{8214B6F1-6BB4-4EE6-B08B-CCC984F5CB7A}"/>
              </a:ext>
            </a:extLst>
          </p:cNvPr>
          <p:cNvGraphicFramePr>
            <a:graphicFrameLocks noGrp="1"/>
          </p:cNvGraphicFramePr>
          <p:nvPr>
            <p:extLst>
              <p:ext uri="{D42A27DB-BD31-4B8C-83A1-F6EECF244321}">
                <p14:modId xmlns:p14="http://schemas.microsoft.com/office/powerpoint/2010/main" val="1045707567"/>
              </p:ext>
            </p:extLst>
          </p:nvPr>
        </p:nvGraphicFramePr>
        <p:xfrm>
          <a:off x="381001" y="571623"/>
          <a:ext cx="6162672" cy="2773315"/>
        </p:xfrm>
        <a:graphic>
          <a:graphicData uri="http://schemas.openxmlformats.org/drawingml/2006/table">
            <a:tbl>
              <a:tblPr/>
              <a:tblGrid>
                <a:gridCol w="2338386">
                  <a:extLst>
                    <a:ext uri="{9D8B030D-6E8A-4147-A177-3AD203B41FA5}">
                      <a16:colId xmlns:a16="http://schemas.microsoft.com/office/drawing/2014/main" val="3388315505"/>
                    </a:ext>
                  </a:extLst>
                </a:gridCol>
                <a:gridCol w="3824286">
                  <a:extLst>
                    <a:ext uri="{9D8B030D-6E8A-4147-A177-3AD203B41FA5}">
                      <a16:colId xmlns:a16="http://schemas.microsoft.com/office/drawing/2014/main" val="1285916777"/>
                    </a:ext>
                  </a:extLst>
                </a:gridCol>
              </a:tblGrid>
              <a:tr h="258926">
                <a:tc>
                  <a:txBody>
                    <a:bodyPr/>
                    <a:lstStyle/>
                    <a:p>
                      <a:pPr algn="ctr" rtl="0" fontAlgn="ctr"/>
                      <a:r>
                        <a:rPr lang="en-US" sz="1000" b="0" i="0" u="none" strike="noStrike" dirty="0">
                          <a:solidFill>
                            <a:srgbClr val="000000"/>
                          </a:solidFill>
                          <a:effectLst/>
                          <a:latin typeface="游ゴシック 本文"/>
                          <a:ea typeface="游ゴシック" panose="020B0400000000000000" pitchFamily="50" charset="-128"/>
                        </a:rPr>
                        <a:t>BENEFICIARY BANK NAME</a:t>
                      </a:r>
                    </a:p>
                  </a:txBody>
                  <a:tcPr marL="8631" marR="8631" marT="86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游ゴシック 本文"/>
                          <a:ea typeface="游ゴシック" panose="020B0400000000000000" pitchFamily="50" charset="-128"/>
                        </a:rPr>
                        <a:t>MEGA INTERNATIONAL COMME</a:t>
                      </a:r>
                      <a:r>
                        <a:rPr lang="en-US" altLang="zh-CN" sz="1000" b="0" i="0" u="none" strike="noStrike" dirty="0">
                          <a:solidFill>
                            <a:srgbClr val="000000"/>
                          </a:solidFill>
                          <a:effectLst/>
                          <a:latin typeface="游ゴシック 本文"/>
                          <a:ea typeface="游ゴシック" panose="020B0400000000000000" pitchFamily="50" charset="-128"/>
                        </a:rPr>
                        <a:t>R</a:t>
                      </a:r>
                      <a:r>
                        <a:rPr lang="en-US" sz="1000" b="0" i="0" u="none" strike="noStrike" dirty="0">
                          <a:solidFill>
                            <a:srgbClr val="000000"/>
                          </a:solidFill>
                          <a:effectLst/>
                          <a:latin typeface="游ゴシック 本文"/>
                          <a:ea typeface="游ゴシック" panose="020B0400000000000000" pitchFamily="50" charset="-128"/>
                        </a:rPr>
                        <a:t>CIAL BANK CO, LTD.</a:t>
                      </a:r>
                    </a:p>
                  </a:txBody>
                  <a:tcPr marL="8631" marR="8631" marT="86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1452108893"/>
                  </a:ext>
                </a:extLst>
              </a:tr>
              <a:tr h="227774">
                <a:tc>
                  <a:txBody>
                    <a:bodyPr/>
                    <a:lstStyle/>
                    <a:p>
                      <a:pPr algn="ctr" rtl="0" fontAlgn="ctr"/>
                      <a:r>
                        <a:rPr lang="en-US" sz="1000" b="0" i="0" u="none" strike="noStrike" dirty="0">
                          <a:solidFill>
                            <a:srgbClr val="000000"/>
                          </a:solidFill>
                          <a:effectLst/>
                          <a:latin typeface="游ゴシック 本文"/>
                          <a:ea typeface="游ゴシック" panose="020B0400000000000000" pitchFamily="50" charset="-128"/>
                        </a:rPr>
                        <a:t>BRANCH NAME</a:t>
                      </a:r>
                    </a:p>
                  </a:txBody>
                  <a:tcPr marL="8631" marR="8631" marT="86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游ゴシック 本文"/>
                          <a:ea typeface="游ゴシック" panose="020B0400000000000000" pitchFamily="50" charset="-128"/>
                        </a:rPr>
                        <a:t>OSAKA BRANCH</a:t>
                      </a:r>
                    </a:p>
                  </a:txBody>
                  <a:tcPr marL="8631" marR="8631" marT="86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1079883655"/>
                  </a:ext>
                </a:extLst>
              </a:tr>
              <a:tr h="258926">
                <a:tc rowSpan="2">
                  <a:txBody>
                    <a:bodyPr/>
                    <a:lstStyle/>
                    <a:p>
                      <a:pPr algn="ctr" rtl="0" fontAlgn="ctr"/>
                      <a:r>
                        <a:rPr lang="en-US" sz="1000" b="0" i="0" u="none" strike="noStrike" dirty="0">
                          <a:solidFill>
                            <a:srgbClr val="000000"/>
                          </a:solidFill>
                          <a:effectLst/>
                          <a:latin typeface="游ゴシック 本文"/>
                          <a:ea typeface="游ゴシック" panose="020B0400000000000000" pitchFamily="50" charset="-128"/>
                        </a:rPr>
                        <a:t>SWIFT CODE</a:t>
                      </a:r>
                    </a:p>
                  </a:txBody>
                  <a:tcPr marL="8631" marR="8631" marT="86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游ゴシック 本文"/>
                          <a:ea typeface="游ゴシック" panose="020B0400000000000000" pitchFamily="50" charset="-128"/>
                        </a:rPr>
                        <a:t>ICBCJPJTOSA ( FOR JPY REMITTANCE )</a:t>
                      </a:r>
                    </a:p>
                  </a:txBody>
                  <a:tcPr marL="8631" marR="8631" marT="86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4133134302"/>
                  </a:ext>
                </a:extLst>
              </a:tr>
              <a:tr h="264949">
                <a:tc vMerge="1">
                  <a:txBody>
                    <a:bodyPr/>
                    <a:lstStyle/>
                    <a:p>
                      <a:endParaRPr kumimoji="1" lang="ja-JP" altLang="en-US"/>
                    </a:p>
                  </a:txBody>
                  <a:tcPr/>
                </a:tc>
                <a:tc>
                  <a:txBody>
                    <a:bodyPr/>
                    <a:lstStyle/>
                    <a:p>
                      <a:pPr algn="ctr" rtl="0" fontAlgn="ctr"/>
                      <a:r>
                        <a:rPr lang="en-US" sz="1000" b="0" i="0" u="none" strike="noStrike" dirty="0">
                          <a:solidFill>
                            <a:srgbClr val="000000"/>
                          </a:solidFill>
                          <a:effectLst/>
                          <a:latin typeface="游ゴシック 本文"/>
                          <a:ea typeface="游ゴシック" panose="020B0400000000000000" pitchFamily="50" charset="-128"/>
                        </a:rPr>
                        <a:t> ( FOR USD REMITTANCE’S COVER SWIFT CODE: ICBCUS33)</a:t>
                      </a:r>
                    </a:p>
                  </a:txBody>
                  <a:tcPr marL="8631" marR="8631" marT="86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1560254616"/>
                  </a:ext>
                </a:extLst>
              </a:tr>
              <a:tr h="240987">
                <a:tc>
                  <a:txBody>
                    <a:bodyPr/>
                    <a:lstStyle/>
                    <a:p>
                      <a:pPr algn="ctr" rtl="0" fontAlgn="ctr"/>
                      <a:r>
                        <a:rPr lang="en-US" sz="1000" b="0" i="0" u="none" strike="noStrike">
                          <a:solidFill>
                            <a:srgbClr val="000000"/>
                          </a:solidFill>
                          <a:effectLst/>
                          <a:latin typeface="游ゴシック 本文"/>
                          <a:ea typeface="游ゴシック" panose="020B0400000000000000" pitchFamily="50" charset="-128"/>
                        </a:rPr>
                        <a:t>BANK ADDRESS</a:t>
                      </a:r>
                    </a:p>
                  </a:txBody>
                  <a:tcPr marL="8631" marR="8631" marT="86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pt-BR" sz="1000" b="0" i="0" u="none" strike="noStrike" dirty="0">
                          <a:solidFill>
                            <a:srgbClr val="000000"/>
                          </a:solidFill>
                          <a:effectLst/>
                          <a:latin typeface="游ゴシック 本文"/>
                          <a:ea typeface="游ゴシック" panose="020B0400000000000000" pitchFamily="50" charset="-128"/>
                        </a:rPr>
                        <a:t>4-11,3 CHOU-ME, DOSHO-MACHI, CHOU-KU, OSAKA 541-0045 JAPAN</a:t>
                      </a:r>
                    </a:p>
                  </a:txBody>
                  <a:tcPr marL="8631" marR="8631" marT="86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3504540532"/>
                  </a:ext>
                </a:extLst>
              </a:tr>
              <a:tr h="215772">
                <a:tc>
                  <a:txBody>
                    <a:bodyPr/>
                    <a:lstStyle/>
                    <a:p>
                      <a:pPr algn="ctr" rtl="0" fontAlgn="ctr"/>
                      <a:r>
                        <a:rPr lang="en-US" sz="1000" b="0" i="0" u="none" strike="noStrike" dirty="0">
                          <a:solidFill>
                            <a:srgbClr val="000000"/>
                          </a:solidFill>
                          <a:effectLst/>
                          <a:latin typeface="游ゴシック 本文"/>
                          <a:ea typeface="游ゴシック" panose="020B0400000000000000" pitchFamily="50" charset="-128"/>
                        </a:rPr>
                        <a:t>BANK TEL</a:t>
                      </a:r>
                    </a:p>
                  </a:txBody>
                  <a:tcPr marL="8631" marR="8631" marT="86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000" b="0" i="0" u="none" strike="noStrike" dirty="0">
                          <a:solidFill>
                            <a:srgbClr val="000000"/>
                          </a:solidFill>
                          <a:effectLst/>
                          <a:latin typeface="游ゴシック 本文"/>
                          <a:ea typeface="游ゴシック" panose="020B0400000000000000" pitchFamily="50" charset="-128"/>
                        </a:rPr>
                        <a:t>+81-6-6202-8575</a:t>
                      </a:r>
                    </a:p>
                  </a:txBody>
                  <a:tcPr marL="8631" marR="8631" marT="86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2393323288"/>
                  </a:ext>
                </a:extLst>
              </a:tr>
              <a:tr h="215772">
                <a:tc>
                  <a:txBody>
                    <a:bodyPr/>
                    <a:lstStyle/>
                    <a:p>
                      <a:pPr algn="ctr" rtl="0" fontAlgn="ctr"/>
                      <a:r>
                        <a:rPr lang="en-US" sz="1000" b="0" i="0" u="none" strike="noStrike">
                          <a:solidFill>
                            <a:srgbClr val="000000"/>
                          </a:solidFill>
                          <a:effectLst/>
                          <a:latin typeface="游ゴシック 本文"/>
                          <a:ea typeface="游ゴシック" panose="020B0400000000000000" pitchFamily="50" charset="-128"/>
                        </a:rPr>
                        <a:t>BANK FAX</a:t>
                      </a:r>
                    </a:p>
                  </a:txBody>
                  <a:tcPr marL="8631" marR="8631" marT="86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000" b="0" i="0" u="none" strike="noStrike" dirty="0">
                          <a:solidFill>
                            <a:srgbClr val="000000"/>
                          </a:solidFill>
                          <a:effectLst/>
                          <a:latin typeface="游ゴシック 本文"/>
                          <a:ea typeface="+mn-ea"/>
                        </a:rPr>
                        <a:t>+81-6-6202-3127</a:t>
                      </a:r>
                    </a:p>
                  </a:txBody>
                  <a:tcPr marL="8631" marR="8631" marT="86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2587007105"/>
                  </a:ext>
                </a:extLst>
              </a:tr>
              <a:tr h="258926">
                <a:tc>
                  <a:txBody>
                    <a:bodyPr/>
                    <a:lstStyle/>
                    <a:p>
                      <a:pPr algn="ctr" rtl="0" fontAlgn="t"/>
                      <a:r>
                        <a:rPr lang="en-US" sz="1000" b="0" i="0" u="none" strike="noStrike" dirty="0">
                          <a:solidFill>
                            <a:srgbClr val="000000"/>
                          </a:solidFill>
                          <a:effectLst/>
                          <a:latin typeface="游ゴシック 本文"/>
                          <a:ea typeface="游ゴシック" panose="020B0400000000000000" pitchFamily="50" charset="-128"/>
                        </a:rPr>
                        <a:t>BENEFICIARY’S A/C NO. (JPY&amp;USD A/C)</a:t>
                      </a:r>
                    </a:p>
                  </a:txBody>
                  <a:tcPr marL="8631" marR="8631" marT="8631" marB="0" anchor="ctr">
                    <a:lnL w="6350" cap="flat" cmpd="sng" algn="ctr">
                      <a:solidFill>
                        <a:srgbClr val="8EA9DB"/>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t"/>
                      <a:r>
                        <a:rPr lang="en-US" altLang="ja-JP" sz="1000" b="0" i="0" u="none" strike="noStrike" dirty="0">
                          <a:solidFill>
                            <a:srgbClr val="000000"/>
                          </a:solidFill>
                          <a:effectLst/>
                          <a:latin typeface="游ゴシック 本文"/>
                          <a:ea typeface="游ゴシック" panose="020B0400000000000000" pitchFamily="50" charset="-128"/>
                        </a:rPr>
                        <a:t>2043228</a:t>
                      </a:r>
                    </a:p>
                  </a:txBody>
                  <a:tcPr marL="8631" marR="8631" marT="86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1652581765"/>
                  </a:ext>
                </a:extLst>
              </a:tr>
              <a:tr h="252505">
                <a:tc>
                  <a:txBody>
                    <a:bodyPr/>
                    <a:lstStyle/>
                    <a:p>
                      <a:pPr algn="ctr" rtl="0" fontAlgn="ctr"/>
                      <a:r>
                        <a:rPr lang="en-US" sz="1000" b="0" i="0" u="none" strike="noStrike" dirty="0">
                          <a:solidFill>
                            <a:srgbClr val="000000"/>
                          </a:solidFill>
                          <a:effectLst/>
                          <a:latin typeface="游ゴシック 本文"/>
                          <a:ea typeface="游ゴシック" panose="020B0400000000000000" pitchFamily="50" charset="-128"/>
                        </a:rPr>
                        <a:t>BENEFICIARY’S NAME</a:t>
                      </a:r>
                    </a:p>
                  </a:txBody>
                  <a:tcPr marL="8631" marR="8631" marT="8631" marB="0" anchor="ctr">
                    <a:lnL w="6350" cap="flat" cmpd="sng" algn="ctr">
                      <a:solidFill>
                        <a:srgbClr val="8EA9DB"/>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effectLst/>
                          <a:latin typeface="游ゴシック 本文"/>
                          <a:ea typeface="+mn-ea"/>
                        </a:rPr>
                        <a:t>THE EDUCATIONAL INSTITUTION JAPAN-CHINA</a:t>
                      </a:r>
                      <a:r>
                        <a:rPr lang="ja-JP" altLang="en-US" sz="1000" b="0" i="0" u="none" strike="noStrike" dirty="0">
                          <a:solidFill>
                            <a:srgbClr val="000000"/>
                          </a:solidFill>
                          <a:effectLst/>
                          <a:latin typeface="游ゴシック 本文"/>
                          <a:ea typeface="+mn-ea"/>
                        </a:rPr>
                        <a:t> </a:t>
                      </a:r>
                      <a:r>
                        <a:rPr lang="en-US" altLang="ja-JP" sz="1000" b="0" i="0" u="none" strike="noStrike" dirty="0">
                          <a:solidFill>
                            <a:srgbClr val="000000"/>
                          </a:solidFill>
                          <a:effectLst/>
                          <a:latin typeface="游ゴシック 本文"/>
                          <a:ea typeface="+mn-ea"/>
                        </a:rPr>
                        <a:t>COLLEGE OF CULTURE &amp; ARTS</a:t>
                      </a:r>
                      <a:endParaRPr lang="ja-JP" altLang="ja-JP" sz="1000" b="0" i="0" u="none" strike="noStrike" dirty="0">
                        <a:solidFill>
                          <a:srgbClr val="000000"/>
                        </a:solidFill>
                        <a:effectLst/>
                        <a:latin typeface="游ゴシック 本文"/>
                        <a:ea typeface="+mn-ea"/>
                      </a:endParaRPr>
                    </a:p>
                  </a:txBody>
                  <a:tcPr marL="8631" marR="8631" marT="86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3198645342"/>
                  </a:ext>
                </a:extLst>
              </a:tr>
              <a:tr h="258926">
                <a:tc>
                  <a:txBody>
                    <a:bodyPr/>
                    <a:lstStyle/>
                    <a:p>
                      <a:pPr algn="ctr" rtl="0" fontAlgn="ctr"/>
                      <a:r>
                        <a:rPr lang="en-US" sz="1000" b="0" i="0" u="none" strike="noStrike">
                          <a:solidFill>
                            <a:srgbClr val="000000"/>
                          </a:solidFill>
                          <a:effectLst/>
                          <a:latin typeface="游ゴシック 本文"/>
                          <a:ea typeface="游ゴシック" panose="020B0400000000000000" pitchFamily="50" charset="-128"/>
                        </a:rPr>
                        <a:t>BENEFICIARY’S TELEPHONE NUMBER</a:t>
                      </a:r>
                    </a:p>
                  </a:txBody>
                  <a:tcPr marL="8631" marR="8631" marT="8631" marB="0" anchor="ctr">
                    <a:lnL w="6350" cap="flat" cmpd="sng" algn="ctr">
                      <a:solidFill>
                        <a:srgbClr val="8EA9DB"/>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altLang="ja-JP" sz="1000" b="0" i="0" u="none" strike="noStrike" dirty="0">
                          <a:solidFill>
                            <a:srgbClr val="000000"/>
                          </a:solidFill>
                          <a:effectLst/>
                          <a:latin typeface="游ゴシック 本文"/>
                          <a:ea typeface="游ゴシック" panose="020B0400000000000000" pitchFamily="50" charset="-128"/>
                        </a:rPr>
                        <a:t>+81-6-6796-8266</a:t>
                      </a:r>
                    </a:p>
                  </a:txBody>
                  <a:tcPr marL="8631" marR="8631" marT="86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1001841034"/>
                  </a:ext>
                </a:extLst>
              </a:tr>
              <a:tr h="258926">
                <a:tc>
                  <a:txBody>
                    <a:bodyPr/>
                    <a:lstStyle/>
                    <a:p>
                      <a:pPr algn="ctr" rtl="0" fontAlgn="ctr"/>
                      <a:r>
                        <a:rPr lang="en-US" sz="1000" b="0" i="0" u="none" strike="noStrike">
                          <a:solidFill>
                            <a:srgbClr val="000000"/>
                          </a:solidFill>
                          <a:effectLst/>
                          <a:latin typeface="游ゴシック 本文"/>
                          <a:ea typeface="游ゴシック" panose="020B0400000000000000" pitchFamily="50" charset="-128"/>
                        </a:rPr>
                        <a:t>REMITTANCE INFORMATION</a:t>
                      </a:r>
                    </a:p>
                  </a:txBody>
                  <a:tcPr marL="8631" marR="8631" marT="8631" marB="0" anchor="ctr">
                    <a:lnL w="6350" cap="flat" cmpd="sng" algn="ctr">
                      <a:solidFill>
                        <a:srgbClr val="8EA9DB"/>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tc>
                  <a:txBody>
                    <a:bodyPr/>
                    <a:lstStyle/>
                    <a:p>
                      <a:pPr algn="ctr" rtl="0" fontAlgn="ctr"/>
                      <a:r>
                        <a:rPr lang="en-US" sz="1000" b="0" i="0" u="none" strike="noStrike" dirty="0">
                          <a:solidFill>
                            <a:srgbClr val="000000"/>
                          </a:solidFill>
                          <a:effectLst/>
                          <a:latin typeface="游ゴシック 本文"/>
                          <a:ea typeface="游ゴシック" panose="020B0400000000000000" pitchFamily="50" charset="-128"/>
                        </a:rPr>
                        <a:t>TUITION</a:t>
                      </a:r>
                    </a:p>
                  </a:txBody>
                  <a:tcPr marL="8631" marR="8631" marT="8631" marB="0" anchor="ctr">
                    <a:lnL w="6350" cap="flat" cmpd="sng" algn="ctr">
                      <a:solidFill>
                        <a:srgbClr val="A77065"/>
                      </a:solidFill>
                      <a:prstDash val="solid"/>
                      <a:round/>
                      <a:headEnd type="none" w="med" len="med"/>
                      <a:tailEnd type="none" w="med" len="med"/>
                    </a:lnL>
                    <a:lnR w="6350" cap="flat" cmpd="sng" algn="ctr">
                      <a:solidFill>
                        <a:srgbClr val="A77065"/>
                      </a:solidFill>
                      <a:prstDash val="solid"/>
                      <a:round/>
                      <a:headEnd type="none" w="med" len="med"/>
                      <a:tailEnd type="none" w="med" len="med"/>
                    </a:lnR>
                    <a:lnT w="6350" cap="flat" cmpd="sng" algn="ctr">
                      <a:solidFill>
                        <a:srgbClr val="A77065"/>
                      </a:solidFill>
                      <a:prstDash val="solid"/>
                      <a:round/>
                      <a:headEnd type="none" w="med" len="med"/>
                      <a:tailEnd type="none" w="med" len="med"/>
                    </a:lnT>
                    <a:lnB w="6350" cap="flat" cmpd="sng" algn="ctr">
                      <a:solidFill>
                        <a:srgbClr val="A77065"/>
                      </a:solidFill>
                      <a:prstDash val="solid"/>
                      <a:round/>
                      <a:headEnd type="none" w="med" len="med"/>
                      <a:tailEnd type="none" w="med" len="med"/>
                    </a:lnB>
                  </a:tcPr>
                </a:tc>
                <a:extLst>
                  <a:ext uri="{0D108BD9-81ED-4DB2-BD59-A6C34878D82A}">
                    <a16:rowId xmlns:a16="http://schemas.microsoft.com/office/drawing/2014/main" val="1744507277"/>
                  </a:ext>
                </a:extLst>
              </a:tr>
            </a:tbl>
          </a:graphicData>
        </a:graphic>
      </p:graphicFrame>
      <p:sp>
        <p:nvSpPr>
          <p:cNvPr id="14" name="テキスト ボックス 13">
            <a:extLst>
              <a:ext uri="{FF2B5EF4-FFF2-40B4-BE49-F238E27FC236}">
                <a16:creationId xmlns:a16="http://schemas.microsoft.com/office/drawing/2014/main" id="{15216183-95AF-4FB4-B33F-E1EB62E424C4}"/>
              </a:ext>
            </a:extLst>
          </p:cNvPr>
          <p:cNvSpPr txBox="1"/>
          <p:nvPr/>
        </p:nvSpPr>
        <p:spPr>
          <a:xfrm>
            <a:off x="381000" y="286146"/>
            <a:ext cx="1952625" cy="261610"/>
          </a:xfrm>
          <a:prstGeom prst="rect">
            <a:avLst/>
          </a:prstGeom>
          <a:noFill/>
        </p:spPr>
        <p:txBody>
          <a:bodyPr wrap="square" rtlCol="0">
            <a:spAutoFit/>
          </a:bodyPr>
          <a:lstStyle/>
          <a:p>
            <a:r>
              <a:rPr kumimoji="1" lang="ja-JP" altLang="en-US" sz="1100" b="1" dirty="0"/>
              <a:t>当校指定振込先（国外）</a:t>
            </a:r>
          </a:p>
        </p:txBody>
      </p:sp>
    </p:spTree>
    <p:extLst>
      <p:ext uri="{BB962C8B-B14F-4D97-AF65-F5344CB8AC3E}">
        <p14:creationId xmlns:p14="http://schemas.microsoft.com/office/powerpoint/2010/main" val="236719076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4471</TotalTime>
  <Words>2336</Words>
  <Application>Microsoft Office PowerPoint</Application>
  <PresentationFormat>A4 210 x 297 mm</PresentationFormat>
  <Paragraphs>363</Paragraphs>
  <Slides>6</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6</vt:i4>
      </vt:variant>
    </vt:vector>
  </HeadingPairs>
  <TitlesOfParts>
    <vt:vector size="18" baseType="lpstr">
      <vt:lpstr>BIZ UDP明朝 Medium</vt:lpstr>
      <vt:lpstr>DengXian</vt:lpstr>
      <vt:lpstr>HGS創英角ﾎﾟｯﾌﾟ体</vt:lpstr>
      <vt:lpstr>HG丸ｺﾞｼｯｸM-PRO</vt:lpstr>
      <vt:lpstr>游ゴシック</vt:lpstr>
      <vt:lpstr>游ゴシック</vt:lpstr>
      <vt:lpstr>游ゴシック </vt:lpstr>
      <vt:lpstr>游ゴシック 本文</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fengmeiyue@icloud.com</dc:creator>
  <cp:lastModifiedBy>馮 美越</cp:lastModifiedBy>
  <cp:revision>190</cp:revision>
  <cp:lastPrinted>2023-01-30T04:55:10Z</cp:lastPrinted>
  <dcterms:created xsi:type="dcterms:W3CDTF">2019-05-17T00:27:21Z</dcterms:created>
  <dcterms:modified xsi:type="dcterms:W3CDTF">2025-04-08T02:59:24Z</dcterms:modified>
</cp:coreProperties>
</file>